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88" r:id="rId2"/>
    <p:sldId id="291" r:id="rId3"/>
    <p:sldId id="289" r:id="rId4"/>
    <p:sldId id="290" r:id="rId5"/>
    <p:sldId id="292" r:id="rId6"/>
    <p:sldId id="293" r:id="rId7"/>
    <p:sldId id="294" r:id="rId8"/>
    <p:sldId id="295" r:id="rId9"/>
    <p:sldId id="296" r:id="rId10"/>
    <p:sldId id="297" r:id="rId11"/>
    <p:sldId id="298" r:id="rId12"/>
    <p:sldId id="306" r:id="rId13"/>
    <p:sldId id="307" r:id="rId14"/>
    <p:sldId id="308" r:id="rId15"/>
    <p:sldId id="327" r:id="rId16"/>
    <p:sldId id="328" r:id="rId17"/>
    <p:sldId id="329" r:id="rId18"/>
    <p:sldId id="330" r:id="rId19"/>
    <p:sldId id="331" r:id="rId20"/>
    <p:sldId id="332" r:id="rId21"/>
    <p:sldId id="333" r:id="rId22"/>
    <p:sldId id="334" r:id="rId23"/>
    <p:sldId id="314" r:id="rId24"/>
    <p:sldId id="315" r:id="rId25"/>
    <p:sldId id="316" r:id="rId26"/>
    <p:sldId id="317" r:id="rId27"/>
    <p:sldId id="318" r:id="rId28"/>
    <p:sldId id="319" r:id="rId29"/>
    <p:sldId id="303" r:id="rId30"/>
    <p:sldId id="304" r:id="rId31"/>
    <p:sldId id="305" r:id="rId3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28"/>
    <p:restoredTop sz="94626"/>
  </p:normalViewPr>
  <p:slideViewPr>
    <p:cSldViewPr snapToGrid="0" snapToObjects="1">
      <p:cViewPr varScale="1">
        <p:scale>
          <a:sx n="107" d="100"/>
          <a:sy n="107" d="100"/>
        </p:scale>
        <p:origin x="192" y="9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692521-6BF9-E64C-A04C-7E4D4851882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9C2B91F-D798-5240-AD22-1AB8F26662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46ACC856-8BE0-AC48-A8AD-14732FDB9F36}"/>
              </a:ext>
            </a:extLst>
          </p:cNvPr>
          <p:cNvSpPr>
            <a:spLocks noGrp="1"/>
          </p:cNvSpPr>
          <p:nvPr>
            <p:ph type="dt" sz="half" idx="10"/>
          </p:nvPr>
        </p:nvSpPr>
        <p:spPr/>
        <p:txBody>
          <a:bodyPr/>
          <a:lstStyle/>
          <a:p>
            <a:fld id="{F4BD3541-49A7-674E-AD66-9E11395CAB60}" type="datetimeFigureOut">
              <a:rPr lang="fr-FR" smtClean="0"/>
              <a:t>25/09/2023</a:t>
            </a:fld>
            <a:endParaRPr lang="fr-FR"/>
          </a:p>
        </p:txBody>
      </p:sp>
      <p:sp>
        <p:nvSpPr>
          <p:cNvPr id="5" name="Espace réservé du pied de page 4">
            <a:extLst>
              <a:ext uri="{FF2B5EF4-FFF2-40B4-BE49-F238E27FC236}">
                <a16:creationId xmlns:a16="http://schemas.microsoft.com/office/drawing/2014/main" id="{3FD42AFE-AE7D-EF47-B994-3BD9C1E33C1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6E0BFBD-CB00-BC49-A095-9FDD2EC25370}"/>
              </a:ext>
            </a:extLst>
          </p:cNvPr>
          <p:cNvSpPr>
            <a:spLocks noGrp="1"/>
          </p:cNvSpPr>
          <p:nvPr>
            <p:ph type="sldNum" sz="quarter" idx="12"/>
          </p:nvPr>
        </p:nvSpPr>
        <p:spPr/>
        <p:txBody>
          <a:bodyPr/>
          <a:lstStyle/>
          <a:p>
            <a:fld id="{1ADD6364-81A8-EE4E-B319-7974A4631083}" type="slidenum">
              <a:rPr lang="fr-FR" smtClean="0"/>
              <a:t>‹N°›</a:t>
            </a:fld>
            <a:endParaRPr lang="fr-FR"/>
          </a:p>
        </p:txBody>
      </p:sp>
    </p:spTree>
    <p:extLst>
      <p:ext uri="{BB962C8B-B14F-4D97-AF65-F5344CB8AC3E}">
        <p14:creationId xmlns:p14="http://schemas.microsoft.com/office/powerpoint/2010/main" val="2684064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FEAC41-3AC5-4444-8B71-425B764BF5C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89877070-1782-AB42-9042-EC78E3F72BEE}"/>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07F9C3D9-370E-634D-BB7D-3C71694E2E8F}"/>
              </a:ext>
            </a:extLst>
          </p:cNvPr>
          <p:cNvSpPr>
            <a:spLocks noGrp="1"/>
          </p:cNvSpPr>
          <p:nvPr>
            <p:ph type="dt" sz="half" idx="10"/>
          </p:nvPr>
        </p:nvSpPr>
        <p:spPr/>
        <p:txBody>
          <a:bodyPr/>
          <a:lstStyle/>
          <a:p>
            <a:fld id="{F4BD3541-49A7-674E-AD66-9E11395CAB60}" type="datetimeFigureOut">
              <a:rPr lang="fr-FR" smtClean="0"/>
              <a:t>25/09/2023</a:t>
            </a:fld>
            <a:endParaRPr lang="fr-FR"/>
          </a:p>
        </p:txBody>
      </p:sp>
      <p:sp>
        <p:nvSpPr>
          <p:cNvPr id="5" name="Espace réservé du pied de page 4">
            <a:extLst>
              <a:ext uri="{FF2B5EF4-FFF2-40B4-BE49-F238E27FC236}">
                <a16:creationId xmlns:a16="http://schemas.microsoft.com/office/drawing/2014/main" id="{66D2B4DC-C7F9-AC47-A303-71BBD19F926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7F3C34F-A67E-2748-94C0-6B01B4CD8EB3}"/>
              </a:ext>
            </a:extLst>
          </p:cNvPr>
          <p:cNvSpPr>
            <a:spLocks noGrp="1"/>
          </p:cNvSpPr>
          <p:nvPr>
            <p:ph type="sldNum" sz="quarter" idx="12"/>
          </p:nvPr>
        </p:nvSpPr>
        <p:spPr/>
        <p:txBody>
          <a:bodyPr/>
          <a:lstStyle/>
          <a:p>
            <a:fld id="{1ADD6364-81A8-EE4E-B319-7974A4631083}" type="slidenum">
              <a:rPr lang="fr-FR" smtClean="0"/>
              <a:t>‹N°›</a:t>
            </a:fld>
            <a:endParaRPr lang="fr-FR"/>
          </a:p>
        </p:txBody>
      </p:sp>
    </p:spTree>
    <p:extLst>
      <p:ext uri="{BB962C8B-B14F-4D97-AF65-F5344CB8AC3E}">
        <p14:creationId xmlns:p14="http://schemas.microsoft.com/office/powerpoint/2010/main" val="2746950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191E8EB-A3CC-154F-9F4B-FC98BEC59A35}"/>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E940CB1-0A0D-0641-9841-A948709784DB}"/>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256ADFA3-578A-1D4F-B425-1548055F71DA}"/>
              </a:ext>
            </a:extLst>
          </p:cNvPr>
          <p:cNvSpPr>
            <a:spLocks noGrp="1"/>
          </p:cNvSpPr>
          <p:nvPr>
            <p:ph type="dt" sz="half" idx="10"/>
          </p:nvPr>
        </p:nvSpPr>
        <p:spPr/>
        <p:txBody>
          <a:bodyPr/>
          <a:lstStyle/>
          <a:p>
            <a:fld id="{F4BD3541-49A7-674E-AD66-9E11395CAB60}" type="datetimeFigureOut">
              <a:rPr lang="fr-FR" smtClean="0"/>
              <a:t>25/09/2023</a:t>
            </a:fld>
            <a:endParaRPr lang="fr-FR"/>
          </a:p>
        </p:txBody>
      </p:sp>
      <p:sp>
        <p:nvSpPr>
          <p:cNvPr id="5" name="Espace réservé du pied de page 4">
            <a:extLst>
              <a:ext uri="{FF2B5EF4-FFF2-40B4-BE49-F238E27FC236}">
                <a16:creationId xmlns:a16="http://schemas.microsoft.com/office/drawing/2014/main" id="{61C3659B-B74F-4144-A3CE-3D38CEF3F1E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50B82A5-E1EA-2046-B047-7218D710BA41}"/>
              </a:ext>
            </a:extLst>
          </p:cNvPr>
          <p:cNvSpPr>
            <a:spLocks noGrp="1"/>
          </p:cNvSpPr>
          <p:nvPr>
            <p:ph type="sldNum" sz="quarter" idx="12"/>
          </p:nvPr>
        </p:nvSpPr>
        <p:spPr/>
        <p:txBody>
          <a:bodyPr/>
          <a:lstStyle/>
          <a:p>
            <a:fld id="{1ADD6364-81A8-EE4E-B319-7974A4631083}" type="slidenum">
              <a:rPr lang="fr-FR" smtClean="0"/>
              <a:t>‹N°›</a:t>
            </a:fld>
            <a:endParaRPr lang="fr-FR"/>
          </a:p>
        </p:txBody>
      </p:sp>
    </p:spTree>
    <p:extLst>
      <p:ext uri="{BB962C8B-B14F-4D97-AF65-F5344CB8AC3E}">
        <p14:creationId xmlns:p14="http://schemas.microsoft.com/office/powerpoint/2010/main" val="3626843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5548D0-D96E-1E41-9D5C-9B8DDF356C3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F14CC54-F7EC-5141-A3E0-C6058CC641BA}"/>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9D347A4D-B591-1248-AE38-69F228557F54}"/>
              </a:ext>
            </a:extLst>
          </p:cNvPr>
          <p:cNvSpPr>
            <a:spLocks noGrp="1"/>
          </p:cNvSpPr>
          <p:nvPr>
            <p:ph type="dt" sz="half" idx="10"/>
          </p:nvPr>
        </p:nvSpPr>
        <p:spPr/>
        <p:txBody>
          <a:bodyPr/>
          <a:lstStyle/>
          <a:p>
            <a:fld id="{F4BD3541-49A7-674E-AD66-9E11395CAB60}" type="datetimeFigureOut">
              <a:rPr lang="fr-FR" smtClean="0"/>
              <a:t>25/09/2023</a:t>
            </a:fld>
            <a:endParaRPr lang="fr-FR"/>
          </a:p>
        </p:txBody>
      </p:sp>
      <p:sp>
        <p:nvSpPr>
          <p:cNvPr id="5" name="Espace réservé du pied de page 4">
            <a:extLst>
              <a:ext uri="{FF2B5EF4-FFF2-40B4-BE49-F238E27FC236}">
                <a16:creationId xmlns:a16="http://schemas.microsoft.com/office/drawing/2014/main" id="{3F192B54-8BC4-9349-81EA-FB515E8EEF0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44056A5-25E2-6647-A1EC-B17A26FCAEE4}"/>
              </a:ext>
            </a:extLst>
          </p:cNvPr>
          <p:cNvSpPr>
            <a:spLocks noGrp="1"/>
          </p:cNvSpPr>
          <p:nvPr>
            <p:ph type="sldNum" sz="quarter" idx="12"/>
          </p:nvPr>
        </p:nvSpPr>
        <p:spPr/>
        <p:txBody>
          <a:bodyPr/>
          <a:lstStyle/>
          <a:p>
            <a:fld id="{1ADD6364-81A8-EE4E-B319-7974A4631083}" type="slidenum">
              <a:rPr lang="fr-FR" smtClean="0"/>
              <a:t>‹N°›</a:t>
            </a:fld>
            <a:endParaRPr lang="fr-FR"/>
          </a:p>
        </p:txBody>
      </p:sp>
    </p:spTree>
    <p:extLst>
      <p:ext uri="{BB962C8B-B14F-4D97-AF65-F5344CB8AC3E}">
        <p14:creationId xmlns:p14="http://schemas.microsoft.com/office/powerpoint/2010/main" val="1007554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AE0A31-DEF3-0241-BDE9-B6D267E95A7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0CE27A8-4F96-E141-9178-6302E0938D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6F74B7F3-C109-C947-B4D1-3AB412C4D52A}"/>
              </a:ext>
            </a:extLst>
          </p:cNvPr>
          <p:cNvSpPr>
            <a:spLocks noGrp="1"/>
          </p:cNvSpPr>
          <p:nvPr>
            <p:ph type="dt" sz="half" idx="10"/>
          </p:nvPr>
        </p:nvSpPr>
        <p:spPr/>
        <p:txBody>
          <a:bodyPr/>
          <a:lstStyle/>
          <a:p>
            <a:fld id="{F4BD3541-49A7-674E-AD66-9E11395CAB60}" type="datetimeFigureOut">
              <a:rPr lang="fr-FR" smtClean="0"/>
              <a:t>25/09/2023</a:t>
            </a:fld>
            <a:endParaRPr lang="fr-FR"/>
          </a:p>
        </p:txBody>
      </p:sp>
      <p:sp>
        <p:nvSpPr>
          <p:cNvPr id="5" name="Espace réservé du pied de page 4">
            <a:extLst>
              <a:ext uri="{FF2B5EF4-FFF2-40B4-BE49-F238E27FC236}">
                <a16:creationId xmlns:a16="http://schemas.microsoft.com/office/drawing/2014/main" id="{0DE716CA-8A7C-6B44-93A5-6EB557E1FAF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9B1ECF8-45E9-3F44-83ED-B13327BAD94F}"/>
              </a:ext>
            </a:extLst>
          </p:cNvPr>
          <p:cNvSpPr>
            <a:spLocks noGrp="1"/>
          </p:cNvSpPr>
          <p:nvPr>
            <p:ph type="sldNum" sz="quarter" idx="12"/>
          </p:nvPr>
        </p:nvSpPr>
        <p:spPr/>
        <p:txBody>
          <a:bodyPr/>
          <a:lstStyle/>
          <a:p>
            <a:fld id="{1ADD6364-81A8-EE4E-B319-7974A4631083}" type="slidenum">
              <a:rPr lang="fr-FR" smtClean="0"/>
              <a:t>‹N°›</a:t>
            </a:fld>
            <a:endParaRPr lang="fr-FR"/>
          </a:p>
        </p:txBody>
      </p:sp>
    </p:spTree>
    <p:extLst>
      <p:ext uri="{BB962C8B-B14F-4D97-AF65-F5344CB8AC3E}">
        <p14:creationId xmlns:p14="http://schemas.microsoft.com/office/powerpoint/2010/main" val="3703764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9EF49B-318C-7E4D-B9EB-A478CAB8B85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D6433C2-3FD4-C14A-8904-F2A0DA0B68CE}"/>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01D756C7-9E6A-8140-A580-49C46DFCDA68}"/>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A3738404-C0B0-D245-A6E8-697AF4F4FFAA}"/>
              </a:ext>
            </a:extLst>
          </p:cNvPr>
          <p:cNvSpPr>
            <a:spLocks noGrp="1"/>
          </p:cNvSpPr>
          <p:nvPr>
            <p:ph type="dt" sz="half" idx="10"/>
          </p:nvPr>
        </p:nvSpPr>
        <p:spPr/>
        <p:txBody>
          <a:bodyPr/>
          <a:lstStyle/>
          <a:p>
            <a:fld id="{F4BD3541-49A7-674E-AD66-9E11395CAB60}" type="datetimeFigureOut">
              <a:rPr lang="fr-FR" smtClean="0"/>
              <a:t>25/09/2023</a:t>
            </a:fld>
            <a:endParaRPr lang="fr-FR"/>
          </a:p>
        </p:txBody>
      </p:sp>
      <p:sp>
        <p:nvSpPr>
          <p:cNvPr id="6" name="Espace réservé du pied de page 5">
            <a:extLst>
              <a:ext uri="{FF2B5EF4-FFF2-40B4-BE49-F238E27FC236}">
                <a16:creationId xmlns:a16="http://schemas.microsoft.com/office/drawing/2014/main" id="{751BC4A0-02EF-B44A-925C-3CEBF41F976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379B42D-0671-C148-AC4D-391A970E7A5B}"/>
              </a:ext>
            </a:extLst>
          </p:cNvPr>
          <p:cNvSpPr>
            <a:spLocks noGrp="1"/>
          </p:cNvSpPr>
          <p:nvPr>
            <p:ph type="sldNum" sz="quarter" idx="12"/>
          </p:nvPr>
        </p:nvSpPr>
        <p:spPr/>
        <p:txBody>
          <a:bodyPr/>
          <a:lstStyle/>
          <a:p>
            <a:fld id="{1ADD6364-81A8-EE4E-B319-7974A4631083}" type="slidenum">
              <a:rPr lang="fr-FR" smtClean="0"/>
              <a:t>‹N°›</a:t>
            </a:fld>
            <a:endParaRPr lang="fr-FR"/>
          </a:p>
        </p:txBody>
      </p:sp>
    </p:spTree>
    <p:extLst>
      <p:ext uri="{BB962C8B-B14F-4D97-AF65-F5344CB8AC3E}">
        <p14:creationId xmlns:p14="http://schemas.microsoft.com/office/powerpoint/2010/main" val="4021561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A6B2C1-A66A-094A-B937-CDD0997B726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59D4F52-78B6-DF43-912D-78E40F5643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494F4619-1F96-DE44-A656-6D599C07861F}"/>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C829A81F-3B10-F543-A19F-40186CC403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C04345B1-393F-884D-B3E4-489327C78264}"/>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2824929E-465A-5D47-A399-55984A2063AE}"/>
              </a:ext>
            </a:extLst>
          </p:cNvPr>
          <p:cNvSpPr>
            <a:spLocks noGrp="1"/>
          </p:cNvSpPr>
          <p:nvPr>
            <p:ph type="dt" sz="half" idx="10"/>
          </p:nvPr>
        </p:nvSpPr>
        <p:spPr/>
        <p:txBody>
          <a:bodyPr/>
          <a:lstStyle/>
          <a:p>
            <a:fld id="{F4BD3541-49A7-674E-AD66-9E11395CAB60}" type="datetimeFigureOut">
              <a:rPr lang="fr-FR" smtClean="0"/>
              <a:t>25/09/2023</a:t>
            </a:fld>
            <a:endParaRPr lang="fr-FR"/>
          </a:p>
        </p:txBody>
      </p:sp>
      <p:sp>
        <p:nvSpPr>
          <p:cNvPr id="8" name="Espace réservé du pied de page 7">
            <a:extLst>
              <a:ext uri="{FF2B5EF4-FFF2-40B4-BE49-F238E27FC236}">
                <a16:creationId xmlns:a16="http://schemas.microsoft.com/office/drawing/2014/main" id="{B1464904-CFC0-CE46-8A96-9B341885539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98C91F04-E9A7-1848-890C-D5F76DC28589}"/>
              </a:ext>
            </a:extLst>
          </p:cNvPr>
          <p:cNvSpPr>
            <a:spLocks noGrp="1"/>
          </p:cNvSpPr>
          <p:nvPr>
            <p:ph type="sldNum" sz="quarter" idx="12"/>
          </p:nvPr>
        </p:nvSpPr>
        <p:spPr/>
        <p:txBody>
          <a:bodyPr/>
          <a:lstStyle/>
          <a:p>
            <a:fld id="{1ADD6364-81A8-EE4E-B319-7974A4631083}" type="slidenum">
              <a:rPr lang="fr-FR" smtClean="0"/>
              <a:t>‹N°›</a:t>
            </a:fld>
            <a:endParaRPr lang="fr-FR"/>
          </a:p>
        </p:txBody>
      </p:sp>
    </p:spTree>
    <p:extLst>
      <p:ext uri="{BB962C8B-B14F-4D97-AF65-F5344CB8AC3E}">
        <p14:creationId xmlns:p14="http://schemas.microsoft.com/office/powerpoint/2010/main" val="2303935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33969F-EDAB-1B49-9B22-722C57D1927C}"/>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F79CD80-61BE-F94B-B498-4898C651847B}"/>
              </a:ext>
            </a:extLst>
          </p:cNvPr>
          <p:cNvSpPr>
            <a:spLocks noGrp="1"/>
          </p:cNvSpPr>
          <p:nvPr>
            <p:ph type="dt" sz="half" idx="10"/>
          </p:nvPr>
        </p:nvSpPr>
        <p:spPr/>
        <p:txBody>
          <a:bodyPr/>
          <a:lstStyle/>
          <a:p>
            <a:fld id="{F4BD3541-49A7-674E-AD66-9E11395CAB60}" type="datetimeFigureOut">
              <a:rPr lang="fr-FR" smtClean="0"/>
              <a:t>25/09/2023</a:t>
            </a:fld>
            <a:endParaRPr lang="fr-FR"/>
          </a:p>
        </p:txBody>
      </p:sp>
      <p:sp>
        <p:nvSpPr>
          <p:cNvPr id="4" name="Espace réservé du pied de page 3">
            <a:extLst>
              <a:ext uri="{FF2B5EF4-FFF2-40B4-BE49-F238E27FC236}">
                <a16:creationId xmlns:a16="http://schemas.microsoft.com/office/drawing/2014/main" id="{69E39306-2D5E-694B-81E6-9AC390B59876}"/>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8A8937BB-45C6-384B-B04F-31E3CE7F7B31}"/>
              </a:ext>
            </a:extLst>
          </p:cNvPr>
          <p:cNvSpPr>
            <a:spLocks noGrp="1"/>
          </p:cNvSpPr>
          <p:nvPr>
            <p:ph type="sldNum" sz="quarter" idx="12"/>
          </p:nvPr>
        </p:nvSpPr>
        <p:spPr/>
        <p:txBody>
          <a:bodyPr/>
          <a:lstStyle/>
          <a:p>
            <a:fld id="{1ADD6364-81A8-EE4E-B319-7974A4631083}" type="slidenum">
              <a:rPr lang="fr-FR" smtClean="0"/>
              <a:t>‹N°›</a:t>
            </a:fld>
            <a:endParaRPr lang="fr-FR"/>
          </a:p>
        </p:txBody>
      </p:sp>
    </p:spTree>
    <p:extLst>
      <p:ext uri="{BB962C8B-B14F-4D97-AF65-F5344CB8AC3E}">
        <p14:creationId xmlns:p14="http://schemas.microsoft.com/office/powerpoint/2010/main" val="216812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80C8CB9-C596-E444-9655-FE6532BD6352}"/>
              </a:ext>
            </a:extLst>
          </p:cNvPr>
          <p:cNvSpPr>
            <a:spLocks noGrp="1"/>
          </p:cNvSpPr>
          <p:nvPr>
            <p:ph type="dt" sz="half" idx="10"/>
          </p:nvPr>
        </p:nvSpPr>
        <p:spPr/>
        <p:txBody>
          <a:bodyPr/>
          <a:lstStyle/>
          <a:p>
            <a:fld id="{F4BD3541-49A7-674E-AD66-9E11395CAB60}" type="datetimeFigureOut">
              <a:rPr lang="fr-FR" smtClean="0"/>
              <a:t>25/09/2023</a:t>
            </a:fld>
            <a:endParaRPr lang="fr-FR"/>
          </a:p>
        </p:txBody>
      </p:sp>
      <p:sp>
        <p:nvSpPr>
          <p:cNvPr id="3" name="Espace réservé du pied de page 2">
            <a:extLst>
              <a:ext uri="{FF2B5EF4-FFF2-40B4-BE49-F238E27FC236}">
                <a16:creationId xmlns:a16="http://schemas.microsoft.com/office/drawing/2014/main" id="{F9CD3714-976A-4948-99C8-47330D81C7B8}"/>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2E7A0743-1743-3D49-99B3-35347A2CF389}"/>
              </a:ext>
            </a:extLst>
          </p:cNvPr>
          <p:cNvSpPr>
            <a:spLocks noGrp="1"/>
          </p:cNvSpPr>
          <p:nvPr>
            <p:ph type="sldNum" sz="quarter" idx="12"/>
          </p:nvPr>
        </p:nvSpPr>
        <p:spPr/>
        <p:txBody>
          <a:bodyPr/>
          <a:lstStyle/>
          <a:p>
            <a:fld id="{1ADD6364-81A8-EE4E-B319-7974A4631083}" type="slidenum">
              <a:rPr lang="fr-FR" smtClean="0"/>
              <a:t>‹N°›</a:t>
            </a:fld>
            <a:endParaRPr lang="fr-FR"/>
          </a:p>
        </p:txBody>
      </p:sp>
    </p:spTree>
    <p:extLst>
      <p:ext uri="{BB962C8B-B14F-4D97-AF65-F5344CB8AC3E}">
        <p14:creationId xmlns:p14="http://schemas.microsoft.com/office/powerpoint/2010/main" val="2233624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F2582F-898A-644C-BCFE-40F1F7F64F8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211667C-A712-D440-AB8B-28C76889F4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AC0CAC4E-89C7-2046-9CAD-0B5F1C60E9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56B34E7F-058B-7949-A4B0-14380A77E18F}"/>
              </a:ext>
            </a:extLst>
          </p:cNvPr>
          <p:cNvSpPr>
            <a:spLocks noGrp="1"/>
          </p:cNvSpPr>
          <p:nvPr>
            <p:ph type="dt" sz="half" idx="10"/>
          </p:nvPr>
        </p:nvSpPr>
        <p:spPr/>
        <p:txBody>
          <a:bodyPr/>
          <a:lstStyle/>
          <a:p>
            <a:fld id="{F4BD3541-49A7-674E-AD66-9E11395CAB60}" type="datetimeFigureOut">
              <a:rPr lang="fr-FR" smtClean="0"/>
              <a:t>25/09/2023</a:t>
            </a:fld>
            <a:endParaRPr lang="fr-FR"/>
          </a:p>
        </p:txBody>
      </p:sp>
      <p:sp>
        <p:nvSpPr>
          <p:cNvPr id="6" name="Espace réservé du pied de page 5">
            <a:extLst>
              <a:ext uri="{FF2B5EF4-FFF2-40B4-BE49-F238E27FC236}">
                <a16:creationId xmlns:a16="http://schemas.microsoft.com/office/drawing/2014/main" id="{929F2203-2697-734D-A80A-77B6E275A61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E4AFD9D-EFB0-874C-AAC3-FE6CE7E07752}"/>
              </a:ext>
            </a:extLst>
          </p:cNvPr>
          <p:cNvSpPr>
            <a:spLocks noGrp="1"/>
          </p:cNvSpPr>
          <p:nvPr>
            <p:ph type="sldNum" sz="quarter" idx="12"/>
          </p:nvPr>
        </p:nvSpPr>
        <p:spPr/>
        <p:txBody>
          <a:bodyPr/>
          <a:lstStyle/>
          <a:p>
            <a:fld id="{1ADD6364-81A8-EE4E-B319-7974A4631083}" type="slidenum">
              <a:rPr lang="fr-FR" smtClean="0"/>
              <a:t>‹N°›</a:t>
            </a:fld>
            <a:endParaRPr lang="fr-FR"/>
          </a:p>
        </p:txBody>
      </p:sp>
    </p:spTree>
    <p:extLst>
      <p:ext uri="{BB962C8B-B14F-4D97-AF65-F5344CB8AC3E}">
        <p14:creationId xmlns:p14="http://schemas.microsoft.com/office/powerpoint/2010/main" val="2373929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85B8BC-3B51-8049-8C29-5A0FD251247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3A007034-A1A4-6541-B637-9D126931A0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00151886-F18C-364E-97CD-85F6138873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A7503339-160D-AC44-B3BD-75C098260938}"/>
              </a:ext>
            </a:extLst>
          </p:cNvPr>
          <p:cNvSpPr>
            <a:spLocks noGrp="1"/>
          </p:cNvSpPr>
          <p:nvPr>
            <p:ph type="dt" sz="half" idx="10"/>
          </p:nvPr>
        </p:nvSpPr>
        <p:spPr/>
        <p:txBody>
          <a:bodyPr/>
          <a:lstStyle/>
          <a:p>
            <a:fld id="{F4BD3541-49A7-674E-AD66-9E11395CAB60}" type="datetimeFigureOut">
              <a:rPr lang="fr-FR" smtClean="0"/>
              <a:t>25/09/2023</a:t>
            </a:fld>
            <a:endParaRPr lang="fr-FR"/>
          </a:p>
        </p:txBody>
      </p:sp>
      <p:sp>
        <p:nvSpPr>
          <p:cNvPr id="6" name="Espace réservé du pied de page 5">
            <a:extLst>
              <a:ext uri="{FF2B5EF4-FFF2-40B4-BE49-F238E27FC236}">
                <a16:creationId xmlns:a16="http://schemas.microsoft.com/office/drawing/2014/main" id="{54725592-DC7A-B74D-9083-F7B2BEA1D8E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F836370-0593-3F47-BB36-FEFEAC5BE5F0}"/>
              </a:ext>
            </a:extLst>
          </p:cNvPr>
          <p:cNvSpPr>
            <a:spLocks noGrp="1"/>
          </p:cNvSpPr>
          <p:nvPr>
            <p:ph type="sldNum" sz="quarter" idx="12"/>
          </p:nvPr>
        </p:nvSpPr>
        <p:spPr/>
        <p:txBody>
          <a:bodyPr/>
          <a:lstStyle/>
          <a:p>
            <a:fld id="{1ADD6364-81A8-EE4E-B319-7974A4631083}" type="slidenum">
              <a:rPr lang="fr-FR" smtClean="0"/>
              <a:t>‹N°›</a:t>
            </a:fld>
            <a:endParaRPr lang="fr-FR"/>
          </a:p>
        </p:txBody>
      </p:sp>
    </p:spTree>
    <p:extLst>
      <p:ext uri="{BB962C8B-B14F-4D97-AF65-F5344CB8AC3E}">
        <p14:creationId xmlns:p14="http://schemas.microsoft.com/office/powerpoint/2010/main" val="3875982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DBD679E-9D57-8A40-A9F9-EF6A0ED843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DF1ABA7F-EFAB-B84D-B897-4E0E186CC1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BA4D2BD8-53D4-144F-A6B7-DBF71F8CD3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BD3541-49A7-674E-AD66-9E11395CAB60}" type="datetimeFigureOut">
              <a:rPr lang="fr-FR" smtClean="0"/>
              <a:t>25/09/2023</a:t>
            </a:fld>
            <a:endParaRPr lang="fr-FR"/>
          </a:p>
        </p:txBody>
      </p:sp>
      <p:sp>
        <p:nvSpPr>
          <p:cNvPr id="5" name="Espace réservé du pied de page 4">
            <a:extLst>
              <a:ext uri="{FF2B5EF4-FFF2-40B4-BE49-F238E27FC236}">
                <a16:creationId xmlns:a16="http://schemas.microsoft.com/office/drawing/2014/main" id="{62510BE1-5B19-0B4B-82AA-887835F971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80484F9E-4B27-B342-BB8C-AC0ACD474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DD6364-81A8-EE4E-B319-7974A4631083}" type="slidenum">
              <a:rPr lang="fr-FR" smtClean="0"/>
              <a:t>‹N°›</a:t>
            </a:fld>
            <a:endParaRPr lang="fr-FR"/>
          </a:p>
        </p:txBody>
      </p:sp>
    </p:spTree>
    <p:extLst>
      <p:ext uri="{BB962C8B-B14F-4D97-AF65-F5344CB8AC3E}">
        <p14:creationId xmlns:p14="http://schemas.microsoft.com/office/powerpoint/2010/main" val="1183035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23EDDBFB-5C2C-F34C-B30B-E854C15622D5}"/>
              </a:ext>
            </a:extLst>
          </p:cNvPr>
          <p:cNvSpPr>
            <a:spLocks noGrp="1"/>
          </p:cNvSpPr>
          <p:nvPr>
            <p:ph type="ctrTitle"/>
          </p:nvPr>
        </p:nvSpPr>
        <p:spPr>
          <a:xfrm>
            <a:off x="1524000" y="1122363"/>
            <a:ext cx="9144000" cy="3201664"/>
          </a:xfrm>
        </p:spPr>
        <p:txBody>
          <a:bodyPr>
            <a:normAutofit fontScale="90000"/>
          </a:bodyPr>
          <a:lstStyle/>
          <a:p>
            <a:br>
              <a:rPr lang="fr-FR" b="1" i="1" dirty="0">
                <a:solidFill>
                  <a:schemeClr val="accent2">
                    <a:lumMod val="50000"/>
                  </a:schemeClr>
                </a:solidFill>
                <a:latin typeface="Lucida Calligraphy" panose="03010101010101010101" pitchFamily="66" charset="77"/>
              </a:rPr>
            </a:br>
            <a:r>
              <a:rPr lang="fr-FR" b="1" i="1" dirty="0">
                <a:solidFill>
                  <a:schemeClr val="accent2">
                    <a:lumMod val="50000"/>
                  </a:schemeClr>
                </a:solidFill>
                <a:latin typeface="Lucida Calligraphy" panose="03010101010101010101" pitchFamily="66" charset="77"/>
              </a:rPr>
              <a:t>Les personnalités locales </a:t>
            </a:r>
            <a:br>
              <a:rPr lang="fr-FR" b="1" i="1" dirty="0">
                <a:solidFill>
                  <a:schemeClr val="accent2">
                    <a:lumMod val="50000"/>
                  </a:schemeClr>
                </a:solidFill>
                <a:latin typeface="Lucida Calligraphy" panose="03010101010101010101" pitchFamily="66" charset="77"/>
              </a:rPr>
            </a:br>
            <a:r>
              <a:rPr lang="fr-FR" b="1" i="1" dirty="0">
                <a:solidFill>
                  <a:schemeClr val="accent2">
                    <a:lumMod val="50000"/>
                  </a:schemeClr>
                </a:solidFill>
                <a:latin typeface="Lucida Calligraphy" panose="03010101010101010101" pitchFamily="66" charset="77"/>
              </a:rPr>
              <a:t>de Carrières-Saint-Denis</a:t>
            </a:r>
            <a:endParaRPr lang="fr-FR" dirty="0"/>
          </a:p>
        </p:txBody>
      </p:sp>
    </p:spTree>
    <p:extLst>
      <p:ext uri="{BB962C8B-B14F-4D97-AF65-F5344CB8AC3E}">
        <p14:creationId xmlns:p14="http://schemas.microsoft.com/office/powerpoint/2010/main" val="1941182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E7DEB2-5807-D941-80E3-209183AF0A9B}"/>
              </a:ext>
            </a:extLst>
          </p:cNvPr>
          <p:cNvSpPr>
            <a:spLocks noGrp="1"/>
          </p:cNvSpPr>
          <p:nvPr>
            <p:ph type="title"/>
          </p:nvPr>
        </p:nvSpPr>
        <p:spPr/>
        <p:txBody>
          <a:bodyPr/>
          <a:lstStyle/>
          <a:p>
            <a:r>
              <a:rPr lang="fr-FR" b="1" i="1" dirty="0">
                <a:solidFill>
                  <a:srgbClr val="C00000"/>
                </a:solidFill>
                <a:latin typeface="Lucida Calligraphy" panose="03010101010101010101" pitchFamily="66" charset="77"/>
              </a:rPr>
              <a:t>Un patriote</a:t>
            </a:r>
            <a:endParaRPr lang="fr-FR" dirty="0"/>
          </a:p>
        </p:txBody>
      </p:sp>
      <p:sp>
        <p:nvSpPr>
          <p:cNvPr id="3" name="Espace réservé du contenu 2">
            <a:extLst>
              <a:ext uri="{FF2B5EF4-FFF2-40B4-BE49-F238E27FC236}">
                <a16:creationId xmlns:a16="http://schemas.microsoft.com/office/drawing/2014/main" id="{2F3623DD-74D8-174C-9907-60D7582A480E}"/>
              </a:ext>
            </a:extLst>
          </p:cNvPr>
          <p:cNvSpPr>
            <a:spLocks noGrp="1"/>
          </p:cNvSpPr>
          <p:nvPr>
            <p:ph sz="half" idx="1"/>
          </p:nvPr>
        </p:nvSpPr>
        <p:spPr>
          <a:xfrm>
            <a:off x="838200" y="1690688"/>
            <a:ext cx="5181600" cy="5167312"/>
          </a:xfrm>
        </p:spPr>
        <p:txBody>
          <a:bodyPr>
            <a:normAutofit fontScale="92500" lnSpcReduction="10000"/>
          </a:bodyPr>
          <a:lstStyle/>
          <a:p>
            <a:pPr algn="just"/>
            <a:r>
              <a:rPr lang="fr-FR" dirty="0"/>
              <a:t>Quelques mois après l’armistice de 1940, il franchit la ligne de démarcation afin de transmettre à un ami journaliste américain du nom de BILLETDOUX les formules secrètes des électrodes de la famille « </a:t>
            </a:r>
            <a:r>
              <a:rPr lang="fr-FR" i="1" dirty="0"/>
              <a:t>Marine</a:t>
            </a:r>
            <a:r>
              <a:rPr lang="fr-FR" dirty="0"/>
              <a:t> » aux fabricants d’électrodes américains.</a:t>
            </a:r>
          </a:p>
          <a:p>
            <a:pPr algn="just"/>
            <a:r>
              <a:rPr lang="fr-FR" dirty="0"/>
              <a:t>Après la guerre, il a l’idée de libérer les lits des fleuves entravés par les poutrelles métalliques des ponts bombardés par les Allemands grâce à une équipe de scaphandriers et d’un nouveau procédé d’électrodes tubulaires enrobées.</a:t>
            </a:r>
          </a:p>
        </p:txBody>
      </p:sp>
      <p:pic>
        <p:nvPicPr>
          <p:cNvPr id="5" name="Espace réservé du contenu 4" descr="SCAPHANDRIER">
            <a:extLst>
              <a:ext uri="{FF2B5EF4-FFF2-40B4-BE49-F238E27FC236}">
                <a16:creationId xmlns:a16="http://schemas.microsoft.com/office/drawing/2014/main" id="{489E322C-194C-F248-BB23-D33B110F18B0}"/>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602278" y="1690688"/>
            <a:ext cx="4751522" cy="4602997"/>
          </a:xfrm>
          <a:prstGeom prst="rect">
            <a:avLst/>
          </a:prstGeom>
          <a:solidFill>
            <a:srgbClr val="FFFFFF">
              <a:shade val="85000"/>
            </a:srgbClr>
          </a:solidFill>
          <a:ln w="889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02735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6A629C-761D-D641-977B-5CD4A7D1116A}"/>
              </a:ext>
            </a:extLst>
          </p:cNvPr>
          <p:cNvSpPr>
            <a:spLocks noGrp="1"/>
          </p:cNvSpPr>
          <p:nvPr>
            <p:ph type="title"/>
          </p:nvPr>
        </p:nvSpPr>
        <p:spPr>
          <a:xfrm>
            <a:off x="838199" y="365125"/>
            <a:ext cx="10646043" cy="1325563"/>
          </a:xfrm>
        </p:spPr>
        <p:txBody>
          <a:bodyPr/>
          <a:lstStyle/>
          <a:p>
            <a:r>
              <a:rPr lang="fr-FR" b="1" i="1" dirty="0">
                <a:solidFill>
                  <a:srgbClr val="C00000"/>
                </a:solidFill>
                <a:latin typeface="Lucida Calligraphy" panose="03010101010101010101" pitchFamily="66" charset="77"/>
              </a:rPr>
              <a:t>L’extinction de l’usine SARAZIN</a:t>
            </a:r>
            <a:endParaRPr lang="fr-FR" dirty="0"/>
          </a:p>
        </p:txBody>
      </p:sp>
      <p:sp>
        <p:nvSpPr>
          <p:cNvPr id="3" name="Espace réservé du contenu 2">
            <a:extLst>
              <a:ext uri="{FF2B5EF4-FFF2-40B4-BE49-F238E27FC236}">
                <a16:creationId xmlns:a16="http://schemas.microsoft.com/office/drawing/2014/main" id="{9F663A48-EF9F-B146-9944-1CE8F9B3A5AC}"/>
              </a:ext>
            </a:extLst>
          </p:cNvPr>
          <p:cNvSpPr>
            <a:spLocks noGrp="1"/>
          </p:cNvSpPr>
          <p:nvPr>
            <p:ph sz="half" idx="1"/>
          </p:nvPr>
        </p:nvSpPr>
        <p:spPr>
          <a:xfrm>
            <a:off x="838200" y="1690688"/>
            <a:ext cx="6167034" cy="4828610"/>
          </a:xfrm>
        </p:spPr>
        <p:txBody>
          <a:bodyPr>
            <a:normAutofit fontScale="92500" lnSpcReduction="10000"/>
          </a:bodyPr>
          <a:lstStyle/>
          <a:p>
            <a:pPr algn="just"/>
            <a:r>
              <a:rPr lang="fr-FR" dirty="0"/>
              <a:t>Robert SARAZIN décède en 1946 à l’âge de 54 ans. Son épouse transfère les ateliers de l’Ile de la Jatte à Houilles dans les locaux de la société « Art et Bois ». L’usine emploiera 300 personnes.</a:t>
            </a:r>
          </a:p>
          <a:p>
            <a:pPr algn="just"/>
            <a:r>
              <a:rPr lang="fr-FR" dirty="0"/>
              <a:t>Mais, vers 1950, l’alliance de deux trusts industriels mène une guerre des prix concurrentielle envers la société SARAZIN. Celle-ci dépose son bilan en 1977 et est absorbée par la société suédoise ESAB, fondée par M. KJELLBERG.</a:t>
            </a:r>
          </a:p>
          <a:p>
            <a:pPr algn="just"/>
            <a:r>
              <a:rPr lang="fr-FR" dirty="0"/>
              <a:t>Depuis, en 2010, l’usine a été reconvertie en centre commercial dénommé « </a:t>
            </a:r>
            <a:r>
              <a:rPr lang="fr-FR" i="1" dirty="0"/>
              <a:t>Espace SARAZIN </a:t>
            </a:r>
            <a:r>
              <a:rPr lang="fr-FR" dirty="0"/>
              <a:t>».</a:t>
            </a:r>
          </a:p>
        </p:txBody>
      </p:sp>
      <p:pic>
        <p:nvPicPr>
          <p:cNvPr id="5" name="Espace réservé du contenu 4" descr="ROBERT SARAZIN (PROFIL)">
            <a:extLst>
              <a:ext uri="{FF2B5EF4-FFF2-40B4-BE49-F238E27FC236}">
                <a16:creationId xmlns:a16="http://schemas.microsoft.com/office/drawing/2014/main" id="{3EE5F211-6B7A-F94C-B614-490BBA330359}"/>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470183" y="1690689"/>
            <a:ext cx="3657600" cy="4601624"/>
          </a:xfrm>
          <a:prstGeom prst="rect">
            <a:avLst/>
          </a:prstGeom>
          <a:solidFill>
            <a:srgbClr val="FFFFFF">
              <a:shade val="85000"/>
            </a:srgbClr>
          </a:solidFill>
          <a:ln w="889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01120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D0313F-98C8-8A46-B5B2-D9C943F37F1F}"/>
              </a:ext>
            </a:extLst>
          </p:cNvPr>
          <p:cNvSpPr>
            <a:spLocks noGrp="1"/>
          </p:cNvSpPr>
          <p:nvPr>
            <p:ph type="title"/>
          </p:nvPr>
        </p:nvSpPr>
        <p:spPr>
          <a:xfrm>
            <a:off x="838199" y="365125"/>
            <a:ext cx="10515601" cy="1325563"/>
          </a:xfrm>
        </p:spPr>
        <p:txBody>
          <a:bodyPr>
            <a:normAutofit fontScale="90000"/>
          </a:bodyPr>
          <a:lstStyle/>
          <a:p>
            <a:r>
              <a:rPr lang="fr-FR" b="1" i="1" dirty="0">
                <a:solidFill>
                  <a:schemeClr val="accent6">
                    <a:lumMod val="75000"/>
                  </a:schemeClr>
                </a:solidFill>
                <a:latin typeface="Lucida Calligraphy" panose="03010101010101010101" pitchFamily="66" charset="77"/>
              </a:rPr>
              <a:t>Les tenanciers de la guinguette </a:t>
            </a:r>
            <a:br>
              <a:rPr lang="fr-FR" b="1" i="1" dirty="0">
                <a:solidFill>
                  <a:schemeClr val="accent6">
                    <a:lumMod val="75000"/>
                  </a:schemeClr>
                </a:solidFill>
                <a:latin typeface="Lucida Calligraphy" panose="03010101010101010101" pitchFamily="66" charset="77"/>
              </a:rPr>
            </a:br>
            <a:r>
              <a:rPr lang="fr-FR" b="1" i="1" dirty="0">
                <a:solidFill>
                  <a:schemeClr val="accent6">
                    <a:lumMod val="75000"/>
                  </a:schemeClr>
                </a:solidFill>
                <a:latin typeface="Lucida Calligraphy" panose="03010101010101010101" pitchFamily="66" charset="77"/>
              </a:rPr>
              <a:t>de l’Ile Fleurie, Ernest et Auguste LEMAIRE</a:t>
            </a:r>
            <a:endParaRPr lang="fr-FR" dirty="0">
              <a:solidFill>
                <a:schemeClr val="accent6">
                  <a:lumMod val="75000"/>
                </a:schemeClr>
              </a:solidFill>
            </a:endParaRPr>
          </a:p>
        </p:txBody>
      </p:sp>
      <p:sp>
        <p:nvSpPr>
          <p:cNvPr id="3" name="Espace réservé du contenu 2">
            <a:extLst>
              <a:ext uri="{FF2B5EF4-FFF2-40B4-BE49-F238E27FC236}">
                <a16:creationId xmlns:a16="http://schemas.microsoft.com/office/drawing/2014/main" id="{7831E9F9-E952-024F-8C58-236CFA908D7C}"/>
              </a:ext>
            </a:extLst>
          </p:cNvPr>
          <p:cNvSpPr>
            <a:spLocks noGrp="1"/>
          </p:cNvSpPr>
          <p:nvPr>
            <p:ph sz="half" idx="1"/>
          </p:nvPr>
        </p:nvSpPr>
        <p:spPr>
          <a:xfrm>
            <a:off x="838199" y="2030278"/>
            <a:ext cx="5181600" cy="4827722"/>
          </a:xfrm>
        </p:spPr>
        <p:txBody>
          <a:bodyPr>
            <a:normAutofit fontScale="92500" lnSpcReduction="20000"/>
          </a:bodyPr>
          <a:lstStyle/>
          <a:p>
            <a:pPr algn="just"/>
            <a:r>
              <a:rPr lang="fr-FR" dirty="0"/>
              <a:t>Ernest-Hyacinthe LEMAIRE, né en 1852 à Pontoise, travaille dès l’âge de 14 ans chez Alphonse FOURNAISE à Chatou. Il se marie avec Adèle ETOURNEAU, cuisinière. Ils ont un fils Auguste-Alfred en 1879.</a:t>
            </a:r>
          </a:p>
          <a:p>
            <a:pPr algn="just"/>
            <a:r>
              <a:rPr lang="fr-FR" dirty="0"/>
              <a:t>En 1886, ils rachètent un bâtiment de ferme dans l’île de </a:t>
            </a:r>
            <a:r>
              <a:rPr lang="fr-FR" dirty="0" err="1"/>
              <a:t>Monthory</a:t>
            </a:r>
            <a:r>
              <a:rPr lang="fr-FR" dirty="0"/>
              <a:t>, face à Nanterre et y ouvrent un atelier de construction de yoles et un restaurant « </a:t>
            </a:r>
            <a:r>
              <a:rPr lang="fr-FR" i="1" dirty="0"/>
              <a:t>A l’Île Fleurie </a:t>
            </a:r>
            <a:r>
              <a:rPr lang="fr-FR" dirty="0"/>
              <a:t>».</a:t>
            </a:r>
          </a:p>
          <a:p>
            <a:pPr algn="just"/>
            <a:r>
              <a:rPr lang="fr-FR" dirty="0"/>
              <a:t>L’accès se faisait grâce à un passeur qui assurait la traversée de la Seine à partir de Nanterre. </a:t>
            </a:r>
          </a:p>
          <a:p>
            <a:pPr algn="just"/>
            <a:endParaRPr lang="fr-FR" dirty="0"/>
          </a:p>
          <a:p>
            <a:pPr algn="just"/>
            <a:endParaRPr lang="fr-FR" dirty="0"/>
          </a:p>
        </p:txBody>
      </p:sp>
      <p:pic>
        <p:nvPicPr>
          <p:cNvPr id="5" name="Espace réservé du contenu 4" descr="CP68">
            <a:extLst>
              <a:ext uri="{FF2B5EF4-FFF2-40B4-BE49-F238E27FC236}">
                <a16:creationId xmlns:a16="http://schemas.microsoft.com/office/drawing/2014/main" id="{D38E5508-A5DB-274C-88DB-037CB1EE4DAA}"/>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292313" y="2154264"/>
            <a:ext cx="5331416" cy="4107051"/>
          </a:xfrm>
          <a:prstGeom prst="rect">
            <a:avLst/>
          </a:prstGeom>
          <a:solidFill>
            <a:srgbClr val="FFFFFF">
              <a:shade val="85000"/>
            </a:srgbClr>
          </a:solidFill>
          <a:ln w="88900" cap="sq">
            <a:solidFill>
              <a:schemeClr val="accent6">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2376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A4CD16-D1C2-E44F-B813-32BF4ABBBC10}"/>
              </a:ext>
            </a:extLst>
          </p:cNvPr>
          <p:cNvSpPr>
            <a:spLocks noGrp="1"/>
          </p:cNvSpPr>
          <p:nvPr>
            <p:ph type="title"/>
          </p:nvPr>
        </p:nvSpPr>
        <p:spPr/>
        <p:txBody>
          <a:bodyPr/>
          <a:lstStyle/>
          <a:p>
            <a:r>
              <a:rPr lang="fr-FR" b="1" i="1" dirty="0">
                <a:solidFill>
                  <a:schemeClr val="accent6">
                    <a:lumMod val="75000"/>
                  </a:schemeClr>
                </a:solidFill>
                <a:latin typeface="Lucida Calligraphy" panose="03010101010101010101" pitchFamily="66" charset="77"/>
              </a:rPr>
              <a:t>Le succès au rendez-vous</a:t>
            </a:r>
            <a:endParaRPr lang="fr-FR" dirty="0"/>
          </a:p>
        </p:txBody>
      </p:sp>
      <p:sp>
        <p:nvSpPr>
          <p:cNvPr id="3" name="Espace réservé du contenu 2">
            <a:extLst>
              <a:ext uri="{FF2B5EF4-FFF2-40B4-BE49-F238E27FC236}">
                <a16:creationId xmlns:a16="http://schemas.microsoft.com/office/drawing/2014/main" id="{8B81CFAD-2BDC-E54A-A84B-B0F55B4C8F7D}"/>
              </a:ext>
            </a:extLst>
          </p:cNvPr>
          <p:cNvSpPr>
            <a:spLocks noGrp="1"/>
          </p:cNvSpPr>
          <p:nvPr>
            <p:ph sz="half" idx="1"/>
          </p:nvPr>
        </p:nvSpPr>
        <p:spPr>
          <a:xfrm>
            <a:off x="838200" y="1690688"/>
            <a:ext cx="4865176" cy="5167312"/>
          </a:xfrm>
        </p:spPr>
        <p:txBody>
          <a:bodyPr>
            <a:normAutofit fontScale="92500" lnSpcReduction="10000"/>
          </a:bodyPr>
          <a:lstStyle/>
          <a:p>
            <a:pPr algn="just"/>
            <a:r>
              <a:rPr lang="fr-FR" dirty="0"/>
              <a:t>Restaurant, canotage, bal, courts de tennis (construits vers 1900) attirent une clientèle aisée depuis Paris. Des tournois y sont même organisés.</a:t>
            </a:r>
          </a:p>
          <a:p>
            <a:pPr algn="just"/>
            <a:r>
              <a:rPr lang="fr-FR" dirty="0"/>
              <a:t>Les peintres fréquentent les bords de Seine : Monet, Renoir, Caillebotte, Derain, </a:t>
            </a:r>
            <a:r>
              <a:rPr lang="fr-FR" dirty="0" err="1"/>
              <a:t>Vlaminck</a:t>
            </a:r>
            <a:r>
              <a:rPr lang="fr-FR" dirty="0"/>
              <a:t>… La salle de bal est décorée d’une « </a:t>
            </a:r>
            <a:r>
              <a:rPr lang="fr-FR" i="1" dirty="0"/>
              <a:t>noce à la campagne</a:t>
            </a:r>
            <a:r>
              <a:rPr lang="fr-FR" dirty="0"/>
              <a:t> » par le peintre montmartrois FAVEROT.</a:t>
            </a:r>
          </a:p>
          <a:p>
            <a:pPr algn="just"/>
            <a:r>
              <a:rPr lang="fr-FR" dirty="0"/>
              <a:t>Charles TRENET, Johnny HESS, Catherine JOUBERT, Joséphine BAKER, animent les lieux.</a:t>
            </a:r>
          </a:p>
          <a:p>
            <a:pPr algn="just"/>
            <a:endParaRPr lang="fr-FR" dirty="0"/>
          </a:p>
        </p:txBody>
      </p:sp>
      <p:pic>
        <p:nvPicPr>
          <p:cNvPr id="5" name="Espace réservé du contenu 4" descr="AHSVC-CP%2010">
            <a:extLst>
              <a:ext uri="{FF2B5EF4-FFF2-40B4-BE49-F238E27FC236}">
                <a16:creationId xmlns:a16="http://schemas.microsoft.com/office/drawing/2014/main" id="{C587941E-0A40-A241-A5E8-13246CB8F111}"/>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096000" y="1938661"/>
            <a:ext cx="5557434" cy="4291658"/>
          </a:xfrm>
          <a:prstGeom prst="rect">
            <a:avLst/>
          </a:prstGeom>
          <a:solidFill>
            <a:srgbClr val="FFFFFF">
              <a:shade val="85000"/>
            </a:srgbClr>
          </a:solidFill>
          <a:ln w="88900" cap="sq">
            <a:solidFill>
              <a:schemeClr val="accent6">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02165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A3DC73-8A13-FD42-9EC0-F3FE94A5C383}"/>
              </a:ext>
            </a:extLst>
          </p:cNvPr>
          <p:cNvSpPr>
            <a:spLocks noGrp="1"/>
          </p:cNvSpPr>
          <p:nvPr>
            <p:ph type="title"/>
          </p:nvPr>
        </p:nvSpPr>
        <p:spPr/>
        <p:txBody>
          <a:bodyPr/>
          <a:lstStyle/>
          <a:p>
            <a:r>
              <a:rPr lang="fr-FR" b="1" i="1" dirty="0">
                <a:solidFill>
                  <a:schemeClr val="accent6">
                    <a:lumMod val="75000"/>
                  </a:schemeClr>
                </a:solidFill>
                <a:latin typeface="Lucida Calligraphy" panose="03010101010101010101" pitchFamily="66" charset="77"/>
              </a:rPr>
              <a:t>Auguste-Alfred prend la suite</a:t>
            </a:r>
            <a:endParaRPr lang="fr-FR" dirty="0"/>
          </a:p>
        </p:txBody>
      </p:sp>
      <p:sp>
        <p:nvSpPr>
          <p:cNvPr id="3" name="Espace réservé du contenu 2">
            <a:extLst>
              <a:ext uri="{FF2B5EF4-FFF2-40B4-BE49-F238E27FC236}">
                <a16:creationId xmlns:a16="http://schemas.microsoft.com/office/drawing/2014/main" id="{CA8A0A8A-CD98-0941-925F-53332A8D368E}"/>
              </a:ext>
            </a:extLst>
          </p:cNvPr>
          <p:cNvSpPr>
            <a:spLocks noGrp="1"/>
          </p:cNvSpPr>
          <p:nvPr>
            <p:ph sz="half" idx="1"/>
          </p:nvPr>
        </p:nvSpPr>
        <p:spPr>
          <a:xfrm>
            <a:off x="838199" y="1504707"/>
            <a:ext cx="6616486" cy="5167312"/>
          </a:xfrm>
        </p:spPr>
        <p:txBody>
          <a:bodyPr>
            <a:normAutofit fontScale="92500" lnSpcReduction="10000"/>
          </a:bodyPr>
          <a:lstStyle/>
          <a:p>
            <a:pPr algn="just"/>
            <a:r>
              <a:rPr lang="fr-FR" dirty="0"/>
              <a:t>La clientèle est familiale et populaire car les gens n’ont pas les moyens de se payer de longs congés et les alentours voient l’apparition de nombreuses entreprises sur les bords de Seine.</a:t>
            </a:r>
          </a:p>
          <a:p>
            <a:pPr algn="just"/>
            <a:r>
              <a:rPr lang="fr-FR" dirty="0"/>
              <a:t>Les cinq enfants et leur mère Alphonsine géreront le restaurant jusque dans les années 1950, après la mort d’Auguste en 1942. </a:t>
            </a:r>
          </a:p>
          <a:p>
            <a:pPr algn="just"/>
            <a:r>
              <a:rPr lang="fr-FR" dirty="0"/>
              <a:t>Mais l’occupation allemande, les rejets industriels dans la Seine, l’augmentation du </a:t>
            </a:r>
            <a:r>
              <a:rPr lang="fr-FR" dirty="0" err="1"/>
              <a:t>traffic</a:t>
            </a:r>
            <a:r>
              <a:rPr lang="fr-FR" dirty="0"/>
              <a:t> fluvial, l’accès direct en train à Saint Germain-en-Laye, auront raison de l’activité de la guinguette LEMAIRE. Le café seul perdurera quelque temps ; les LEMAIRE quitteront définitivement l’île en 1994.</a:t>
            </a:r>
          </a:p>
          <a:p>
            <a:pPr algn="just"/>
            <a:endParaRPr lang="fr-FR" dirty="0"/>
          </a:p>
          <a:p>
            <a:pPr algn="just"/>
            <a:endParaRPr lang="fr-FR" dirty="0"/>
          </a:p>
        </p:txBody>
      </p:sp>
      <p:pic>
        <p:nvPicPr>
          <p:cNvPr id="5" name="Espace réservé du contenu 4" descr="Dépliant%20Lemaire">
            <a:extLst>
              <a:ext uri="{FF2B5EF4-FFF2-40B4-BE49-F238E27FC236}">
                <a16:creationId xmlns:a16="http://schemas.microsoft.com/office/drawing/2014/main" id="{250B606C-B600-D943-892C-45F68D52E081}"/>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873139" y="1487836"/>
            <a:ext cx="3480662" cy="4819973"/>
          </a:xfrm>
          <a:prstGeom prst="rect">
            <a:avLst/>
          </a:prstGeom>
          <a:solidFill>
            <a:srgbClr val="FFFFFF">
              <a:shade val="85000"/>
            </a:srgbClr>
          </a:solidFill>
          <a:ln w="88900" cap="sq">
            <a:solidFill>
              <a:schemeClr val="accent6">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40412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32D246D-9236-CD46-987C-3101B4C16BCA}"/>
              </a:ext>
            </a:extLst>
          </p:cNvPr>
          <p:cNvSpPr>
            <a:spLocks noGrp="1"/>
          </p:cNvSpPr>
          <p:nvPr>
            <p:ph type="title"/>
          </p:nvPr>
        </p:nvSpPr>
        <p:spPr>
          <a:xfrm>
            <a:off x="838200" y="365125"/>
            <a:ext cx="10515600" cy="6144163"/>
          </a:xfrm>
        </p:spPr>
        <p:txBody>
          <a:bodyPr/>
          <a:lstStyle/>
          <a:p>
            <a:pPr algn="ctr"/>
            <a:r>
              <a:rPr lang="fr-FR" b="1" i="1" dirty="0">
                <a:solidFill>
                  <a:schemeClr val="accent4">
                    <a:lumMod val="75000"/>
                  </a:schemeClr>
                </a:solidFill>
                <a:latin typeface="Lucida Calligraphy" panose="03010101010101010101" pitchFamily="66" charset="77"/>
              </a:rPr>
              <a:t>Les gens de la terre</a:t>
            </a:r>
            <a:endParaRPr lang="fr-FR" dirty="0">
              <a:solidFill>
                <a:schemeClr val="accent4">
                  <a:lumMod val="75000"/>
                </a:schemeClr>
              </a:solidFill>
            </a:endParaRPr>
          </a:p>
        </p:txBody>
      </p:sp>
    </p:spTree>
    <p:extLst>
      <p:ext uri="{BB962C8B-B14F-4D97-AF65-F5344CB8AC3E}">
        <p14:creationId xmlns:p14="http://schemas.microsoft.com/office/powerpoint/2010/main" val="898749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84E344-85E3-4F4A-865C-F1B5811D0091}"/>
              </a:ext>
            </a:extLst>
          </p:cNvPr>
          <p:cNvSpPr>
            <a:spLocks noGrp="1"/>
          </p:cNvSpPr>
          <p:nvPr>
            <p:ph type="title"/>
          </p:nvPr>
        </p:nvSpPr>
        <p:spPr/>
        <p:txBody>
          <a:bodyPr/>
          <a:lstStyle/>
          <a:p>
            <a:r>
              <a:rPr lang="fr-FR" b="1" i="1" dirty="0">
                <a:solidFill>
                  <a:schemeClr val="accent4">
                    <a:lumMod val="75000"/>
                  </a:schemeClr>
                </a:solidFill>
                <a:latin typeface="Lucida Calligraphy" panose="03010101010101010101" pitchFamily="66" charset="77"/>
              </a:rPr>
              <a:t>Fréjus DAUBIN, marchand carrier</a:t>
            </a:r>
            <a:endParaRPr lang="fr-FR" dirty="0">
              <a:solidFill>
                <a:schemeClr val="accent4">
                  <a:lumMod val="75000"/>
                </a:schemeClr>
              </a:solidFill>
            </a:endParaRPr>
          </a:p>
        </p:txBody>
      </p:sp>
      <p:sp>
        <p:nvSpPr>
          <p:cNvPr id="3" name="Espace réservé du contenu 2">
            <a:extLst>
              <a:ext uri="{FF2B5EF4-FFF2-40B4-BE49-F238E27FC236}">
                <a16:creationId xmlns:a16="http://schemas.microsoft.com/office/drawing/2014/main" id="{C7F60ADA-01CC-A54A-9EFF-DCA733E0D200}"/>
              </a:ext>
            </a:extLst>
          </p:cNvPr>
          <p:cNvSpPr>
            <a:spLocks noGrp="1"/>
          </p:cNvSpPr>
          <p:nvPr>
            <p:ph sz="half" idx="1"/>
          </p:nvPr>
        </p:nvSpPr>
        <p:spPr>
          <a:xfrm>
            <a:off x="838199" y="1825625"/>
            <a:ext cx="5702085" cy="4351338"/>
          </a:xfrm>
        </p:spPr>
        <p:txBody>
          <a:bodyPr>
            <a:normAutofit/>
          </a:bodyPr>
          <a:lstStyle/>
          <a:p>
            <a:pPr algn="just"/>
            <a:r>
              <a:rPr lang="fr-FR" dirty="0"/>
              <a:t>Né en 1858, il se marie en 1884 avec  Berthe Adélaïde BILLON, couturière. Ils auront 12 enfants. Plusieurs d’entre eux seront eux aussi carriers.</a:t>
            </a:r>
          </a:p>
          <a:p>
            <a:pPr algn="just"/>
            <a:r>
              <a:rPr lang="fr-FR" dirty="0"/>
              <a:t>Il décèdera à l’âge de 76 ans en 1934, son épouse l’année suivante.</a:t>
            </a:r>
          </a:p>
          <a:p>
            <a:pPr algn="just"/>
            <a:r>
              <a:rPr lang="fr-FR" dirty="0"/>
              <a:t>Il répondait au sobriquet de PATACLOU, sans doute en raison de la façon dont il ferrait ses chevaux de trait.</a:t>
            </a:r>
          </a:p>
          <a:p>
            <a:pPr algn="just"/>
            <a:endParaRPr lang="fr-FR" dirty="0"/>
          </a:p>
          <a:p>
            <a:pPr algn="just"/>
            <a:endParaRPr lang="fr-FR" dirty="0"/>
          </a:p>
        </p:txBody>
      </p:sp>
      <p:pic>
        <p:nvPicPr>
          <p:cNvPr id="5" name="Espace réservé du contenu 4">
            <a:extLst>
              <a:ext uri="{FF2B5EF4-FFF2-40B4-BE49-F238E27FC236}">
                <a16:creationId xmlns:a16="http://schemas.microsoft.com/office/drawing/2014/main" id="{18D5E160-B71D-B447-AE7E-0813A119CD8A}"/>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rot="5400000">
            <a:off x="7463254" y="1201943"/>
            <a:ext cx="3474795" cy="4722166"/>
          </a:xfrm>
          <a:prstGeom prst="rect">
            <a:avLst/>
          </a:prstGeom>
          <a:solidFill>
            <a:srgbClr val="FFFFFF">
              <a:shade val="85000"/>
            </a:srgbClr>
          </a:solidFill>
          <a:ln w="88900" cap="sq">
            <a:solidFill>
              <a:schemeClr val="accent4">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83532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1CA428-BA94-164D-AC36-DFC2B8F664EE}"/>
              </a:ext>
            </a:extLst>
          </p:cNvPr>
          <p:cNvSpPr>
            <a:spLocks noGrp="1"/>
          </p:cNvSpPr>
          <p:nvPr>
            <p:ph type="title"/>
          </p:nvPr>
        </p:nvSpPr>
        <p:spPr/>
        <p:txBody>
          <a:bodyPr/>
          <a:lstStyle/>
          <a:p>
            <a:r>
              <a:rPr lang="fr-FR" b="1" i="1" dirty="0">
                <a:solidFill>
                  <a:schemeClr val="accent4">
                    <a:lumMod val="75000"/>
                  </a:schemeClr>
                </a:solidFill>
                <a:latin typeface="Lucida Calligraphy" panose="03010101010101010101" pitchFamily="66" charset="77"/>
              </a:rPr>
              <a:t>Carrier… mais aussi vigneron</a:t>
            </a:r>
            <a:endParaRPr lang="fr-FR" dirty="0"/>
          </a:p>
        </p:txBody>
      </p:sp>
      <p:sp>
        <p:nvSpPr>
          <p:cNvPr id="3" name="Espace réservé du contenu 2">
            <a:extLst>
              <a:ext uri="{FF2B5EF4-FFF2-40B4-BE49-F238E27FC236}">
                <a16:creationId xmlns:a16="http://schemas.microsoft.com/office/drawing/2014/main" id="{D44AEDEB-A0AC-F94F-BE68-3C50D063C4D9}"/>
              </a:ext>
            </a:extLst>
          </p:cNvPr>
          <p:cNvSpPr>
            <a:spLocks noGrp="1"/>
          </p:cNvSpPr>
          <p:nvPr>
            <p:ph sz="half" idx="1"/>
          </p:nvPr>
        </p:nvSpPr>
        <p:spPr/>
        <p:txBody>
          <a:bodyPr>
            <a:normAutofit fontScale="92500" lnSpcReduction="10000"/>
          </a:bodyPr>
          <a:lstStyle/>
          <a:p>
            <a:pPr algn="just"/>
            <a:r>
              <a:rPr lang="fr-FR" dirty="0"/>
              <a:t>Fréjus DAUBIN est aussi vigneron même si son activité  essentielle est celle de carrier. </a:t>
            </a:r>
          </a:p>
          <a:p>
            <a:pPr algn="just"/>
            <a:r>
              <a:rPr lang="fr-FR" dirty="0"/>
              <a:t>Il est déclaré « </a:t>
            </a:r>
            <a:r>
              <a:rPr lang="fr-FR" i="1" dirty="0"/>
              <a:t>vigneron de 2</a:t>
            </a:r>
            <a:r>
              <a:rPr lang="fr-FR" i="1" baseline="30000" dirty="0"/>
              <a:t>ème</a:t>
            </a:r>
            <a:r>
              <a:rPr lang="fr-FR" i="1" dirty="0"/>
              <a:t> </a:t>
            </a:r>
            <a:r>
              <a:rPr lang="fr-FR" dirty="0"/>
              <a:t>classe » en 1889.</a:t>
            </a:r>
          </a:p>
          <a:p>
            <a:pPr algn="just"/>
            <a:r>
              <a:rPr lang="fr-FR" dirty="0"/>
              <a:t>En 1890, il adhère au syndicat des cultivateurs et vignerons de la commune.</a:t>
            </a:r>
          </a:p>
          <a:p>
            <a:pPr algn="just"/>
            <a:r>
              <a:rPr lang="fr-FR" dirty="0"/>
              <a:t>Il obtient une médaille de bronze en 1896 au Concours Général Agricole de Paris pour son vin récolté l’année précédente.</a:t>
            </a:r>
          </a:p>
          <a:p>
            <a:pPr marL="0" indent="0">
              <a:buNone/>
            </a:pPr>
            <a:endParaRPr lang="fr-FR" dirty="0"/>
          </a:p>
        </p:txBody>
      </p:sp>
      <p:pic>
        <p:nvPicPr>
          <p:cNvPr id="5" name="Espace réservé du contenu 4">
            <a:extLst>
              <a:ext uri="{FF2B5EF4-FFF2-40B4-BE49-F238E27FC236}">
                <a16:creationId xmlns:a16="http://schemas.microsoft.com/office/drawing/2014/main" id="{DD01829F-C4FE-744A-8234-F113271A7199}"/>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327183" y="1825625"/>
            <a:ext cx="5181600" cy="3341709"/>
          </a:xfrm>
          <a:prstGeom prst="rect">
            <a:avLst/>
          </a:prstGeom>
          <a:solidFill>
            <a:srgbClr val="FFFFFF">
              <a:shade val="85000"/>
            </a:srgbClr>
          </a:solidFill>
          <a:ln w="88900" cap="sq">
            <a:solidFill>
              <a:schemeClr val="accent4">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92859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9E4051-61D4-9440-911F-7666D7020FC5}"/>
              </a:ext>
            </a:extLst>
          </p:cNvPr>
          <p:cNvSpPr>
            <a:spLocks noGrp="1"/>
          </p:cNvSpPr>
          <p:nvPr>
            <p:ph type="title"/>
          </p:nvPr>
        </p:nvSpPr>
        <p:spPr/>
        <p:txBody>
          <a:bodyPr/>
          <a:lstStyle/>
          <a:p>
            <a:r>
              <a:rPr lang="fr-FR" b="1" i="1" dirty="0">
                <a:solidFill>
                  <a:schemeClr val="accent4">
                    <a:lumMod val="75000"/>
                  </a:schemeClr>
                </a:solidFill>
                <a:latin typeface="Lucida Calligraphy" panose="03010101010101010101" pitchFamily="66" charset="77"/>
              </a:rPr>
              <a:t>Un exploitant dynamique</a:t>
            </a:r>
            <a:endParaRPr lang="fr-FR" dirty="0"/>
          </a:p>
        </p:txBody>
      </p:sp>
      <p:sp>
        <p:nvSpPr>
          <p:cNvPr id="3" name="Espace réservé du contenu 2">
            <a:extLst>
              <a:ext uri="{FF2B5EF4-FFF2-40B4-BE49-F238E27FC236}">
                <a16:creationId xmlns:a16="http://schemas.microsoft.com/office/drawing/2014/main" id="{78C93935-2F4A-AD40-8451-25B8CAF03AC4}"/>
              </a:ext>
            </a:extLst>
          </p:cNvPr>
          <p:cNvSpPr>
            <a:spLocks noGrp="1"/>
          </p:cNvSpPr>
          <p:nvPr>
            <p:ph sz="half" idx="1"/>
          </p:nvPr>
        </p:nvSpPr>
        <p:spPr>
          <a:xfrm>
            <a:off x="838199" y="1690687"/>
            <a:ext cx="5299129" cy="4973583"/>
          </a:xfrm>
        </p:spPr>
        <p:txBody>
          <a:bodyPr>
            <a:normAutofit fontScale="92500" lnSpcReduction="10000"/>
          </a:bodyPr>
          <a:lstStyle/>
          <a:p>
            <a:pPr algn="just"/>
            <a:r>
              <a:rPr lang="fr-FR" dirty="0"/>
              <a:t>A partir de 1900 et jusqu’en 1914, il rachète des carrières de pierre et de moellon à Carrières : « </a:t>
            </a:r>
            <a:r>
              <a:rPr lang="fr-FR" i="1" dirty="0"/>
              <a:t>Le Tas de Pierre à Galas</a:t>
            </a:r>
            <a:r>
              <a:rPr lang="fr-FR" dirty="0"/>
              <a:t> », « </a:t>
            </a:r>
            <a:r>
              <a:rPr lang="fr-FR" i="1" dirty="0"/>
              <a:t>Les </a:t>
            </a:r>
            <a:r>
              <a:rPr lang="fr-FR" i="1" dirty="0" err="1"/>
              <a:t>Crières</a:t>
            </a:r>
            <a:r>
              <a:rPr lang="fr-FR" i="1" dirty="0"/>
              <a:t> </a:t>
            </a:r>
            <a:r>
              <a:rPr lang="fr-FR" dirty="0"/>
              <a:t>», « </a:t>
            </a:r>
            <a:r>
              <a:rPr lang="fr-FR" i="1" dirty="0"/>
              <a:t>Les Marnières</a:t>
            </a:r>
            <a:r>
              <a:rPr lang="fr-FR" dirty="0"/>
              <a:t>  », « </a:t>
            </a:r>
            <a:r>
              <a:rPr lang="fr-FR" i="1" dirty="0"/>
              <a:t>La Plaine</a:t>
            </a:r>
            <a:r>
              <a:rPr lang="fr-FR" dirty="0"/>
              <a:t> », mais aussi à Houilles et même à </a:t>
            </a:r>
            <a:r>
              <a:rPr lang="fr-FR" dirty="0" err="1"/>
              <a:t>Emeville</a:t>
            </a:r>
            <a:r>
              <a:rPr lang="fr-FR" dirty="0"/>
              <a:t> dans l’Oise en 1911.</a:t>
            </a:r>
          </a:p>
          <a:p>
            <a:pPr algn="just"/>
            <a:r>
              <a:rPr lang="fr-FR" dirty="0"/>
              <a:t>Il construit un treuil à manège au dessus du puits d’extraction au dessus de ses carrières.</a:t>
            </a:r>
          </a:p>
          <a:p>
            <a:pPr algn="just"/>
            <a:r>
              <a:rPr lang="fr-FR" dirty="0"/>
              <a:t>Son papier à en-tête met en exergue un « </a:t>
            </a:r>
            <a:r>
              <a:rPr lang="fr-FR" i="1" dirty="0"/>
              <a:t>Banc blanc 1</a:t>
            </a:r>
            <a:r>
              <a:rPr lang="fr-FR" i="1" baseline="30000" dirty="0"/>
              <a:t>er</a:t>
            </a:r>
            <a:r>
              <a:rPr lang="fr-FR" i="1" dirty="0"/>
              <a:t> Choix</a:t>
            </a:r>
            <a:r>
              <a:rPr lang="fr-FR" dirty="0"/>
              <a:t> » et des « </a:t>
            </a:r>
            <a:r>
              <a:rPr lang="fr-FR" i="1" dirty="0"/>
              <a:t>Moellons, bruts et piqués</a:t>
            </a:r>
            <a:r>
              <a:rPr lang="fr-FR" dirty="0"/>
              <a:t> ».</a:t>
            </a:r>
          </a:p>
          <a:p>
            <a:pPr marL="0" indent="0">
              <a:buNone/>
            </a:pPr>
            <a:endParaRPr lang="fr-FR" dirty="0"/>
          </a:p>
        </p:txBody>
      </p:sp>
      <p:pic>
        <p:nvPicPr>
          <p:cNvPr id="5" name="Espace réservé du contenu 4">
            <a:extLst>
              <a:ext uri="{FF2B5EF4-FFF2-40B4-BE49-F238E27FC236}">
                <a16:creationId xmlns:a16="http://schemas.microsoft.com/office/drawing/2014/main" id="{062B6FA9-E808-5348-87F7-0048BF3566A6}"/>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rot="5400000">
            <a:off x="7021418" y="1178557"/>
            <a:ext cx="3857705" cy="5160936"/>
          </a:xfrm>
          <a:prstGeom prst="rect">
            <a:avLst/>
          </a:prstGeom>
          <a:solidFill>
            <a:srgbClr val="FFFFFF">
              <a:shade val="85000"/>
            </a:srgbClr>
          </a:solidFill>
          <a:ln w="88900" cap="sq">
            <a:solidFill>
              <a:schemeClr val="accent4">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055479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1E3FC6-14C9-D74B-83B8-2F63FDFC0F1B}"/>
              </a:ext>
            </a:extLst>
          </p:cNvPr>
          <p:cNvSpPr>
            <a:spLocks noGrp="1"/>
          </p:cNvSpPr>
          <p:nvPr>
            <p:ph type="title"/>
          </p:nvPr>
        </p:nvSpPr>
        <p:spPr/>
        <p:txBody>
          <a:bodyPr/>
          <a:lstStyle/>
          <a:p>
            <a:r>
              <a:rPr lang="fr-FR" b="1" i="1" dirty="0">
                <a:solidFill>
                  <a:schemeClr val="accent4">
                    <a:lumMod val="75000"/>
                  </a:schemeClr>
                </a:solidFill>
                <a:latin typeface="Lucida Calligraphy" panose="03010101010101010101" pitchFamily="66" charset="77"/>
              </a:rPr>
              <a:t>Une production variable mais en hausse</a:t>
            </a:r>
            <a:endParaRPr lang="fr-FR" dirty="0"/>
          </a:p>
        </p:txBody>
      </p:sp>
      <p:sp>
        <p:nvSpPr>
          <p:cNvPr id="3" name="Espace réservé du contenu 2">
            <a:extLst>
              <a:ext uri="{FF2B5EF4-FFF2-40B4-BE49-F238E27FC236}">
                <a16:creationId xmlns:a16="http://schemas.microsoft.com/office/drawing/2014/main" id="{A190D54C-D9A3-0647-A302-6849B28AD581}"/>
              </a:ext>
            </a:extLst>
          </p:cNvPr>
          <p:cNvSpPr>
            <a:spLocks noGrp="1"/>
          </p:cNvSpPr>
          <p:nvPr>
            <p:ph sz="half" idx="1"/>
          </p:nvPr>
        </p:nvSpPr>
        <p:spPr/>
        <p:txBody>
          <a:bodyPr>
            <a:normAutofit fontScale="85000" lnSpcReduction="10000"/>
          </a:bodyPr>
          <a:lstStyle/>
          <a:p>
            <a:pPr algn="just"/>
            <a:r>
              <a:rPr lang="fr-FR" dirty="0"/>
              <a:t>Indicateurs de production et de prix :</a:t>
            </a:r>
          </a:p>
          <a:p>
            <a:pPr algn="just"/>
            <a:r>
              <a:rPr lang="fr-FR" i="1" dirty="0"/>
              <a:t>Bd Maurice </a:t>
            </a:r>
            <a:r>
              <a:rPr lang="fr-FR" i="1" dirty="0" err="1"/>
              <a:t>Berteaux</a:t>
            </a:r>
            <a:r>
              <a:rPr lang="fr-FR" i="1" dirty="0"/>
              <a:t> </a:t>
            </a:r>
            <a:r>
              <a:rPr lang="fr-FR" dirty="0"/>
              <a:t>(1922, 4 puis 9 ouvriers en 1923) : 1200 m3 de pierre à bâtir à 90F/m3 et 1200 m3 de </a:t>
            </a:r>
            <a:r>
              <a:rPr lang="fr-FR" dirty="0" err="1"/>
              <a:t>moëllons</a:t>
            </a:r>
            <a:r>
              <a:rPr lang="fr-FR" dirty="0"/>
              <a:t> à 18F/m3 ;</a:t>
            </a:r>
          </a:p>
          <a:p>
            <a:pPr algn="just"/>
            <a:r>
              <a:rPr lang="fr-FR" i="1" dirty="0"/>
              <a:t>Marnières </a:t>
            </a:r>
            <a:r>
              <a:rPr lang="fr-FR" dirty="0"/>
              <a:t>(1900, 12 ouvriers) : en 1925, avec 2 ouvriers, il extrait 100 m3 de pierre en 3 mois à 135F/m3,  le </a:t>
            </a:r>
            <a:r>
              <a:rPr lang="fr-FR" dirty="0" err="1"/>
              <a:t>moëllon</a:t>
            </a:r>
            <a:r>
              <a:rPr lang="fr-FR" dirty="0"/>
              <a:t> vaut 22F/m3 ;</a:t>
            </a:r>
          </a:p>
          <a:p>
            <a:pPr algn="just"/>
            <a:r>
              <a:rPr lang="fr-FR" i="1" dirty="0"/>
              <a:t>Plaine</a:t>
            </a:r>
            <a:r>
              <a:rPr lang="fr-FR" dirty="0"/>
              <a:t> (2 puis 6 ouvriers en 1927) : 800 m3 de pierre en 1 an puis, en 1927, 4800 m3 de </a:t>
            </a:r>
            <a:r>
              <a:rPr lang="fr-FR" dirty="0" err="1"/>
              <a:t>moëllons</a:t>
            </a:r>
            <a:r>
              <a:rPr lang="fr-FR" dirty="0"/>
              <a:t>/an à 24F/m3.</a:t>
            </a:r>
          </a:p>
          <a:p>
            <a:pPr algn="just"/>
            <a:endParaRPr lang="fr-FR" dirty="0"/>
          </a:p>
        </p:txBody>
      </p:sp>
      <p:pic>
        <p:nvPicPr>
          <p:cNvPr id="5" name="Espace réservé du contenu 4">
            <a:extLst>
              <a:ext uri="{FF2B5EF4-FFF2-40B4-BE49-F238E27FC236}">
                <a16:creationId xmlns:a16="http://schemas.microsoft.com/office/drawing/2014/main" id="{B61FAD1C-5AED-7F40-A741-3609015D81F3}"/>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2306302"/>
            <a:ext cx="5181600" cy="3389984"/>
          </a:xfrm>
          <a:prstGeom prst="rect">
            <a:avLst/>
          </a:prstGeom>
          <a:solidFill>
            <a:srgbClr val="FFFFFF">
              <a:shade val="85000"/>
            </a:srgbClr>
          </a:solidFill>
          <a:ln w="88900" cap="sq">
            <a:solidFill>
              <a:schemeClr val="accent4">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45919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4970C2C-D25A-6B45-BA58-515C020CF6A9}"/>
              </a:ext>
            </a:extLst>
          </p:cNvPr>
          <p:cNvSpPr>
            <a:spLocks noGrp="1"/>
          </p:cNvSpPr>
          <p:nvPr>
            <p:ph type="title"/>
          </p:nvPr>
        </p:nvSpPr>
        <p:spPr>
          <a:xfrm>
            <a:off x="838200" y="365125"/>
            <a:ext cx="10515600" cy="6035675"/>
          </a:xfrm>
        </p:spPr>
        <p:txBody>
          <a:bodyPr/>
          <a:lstStyle/>
          <a:p>
            <a:pPr algn="ctr"/>
            <a:r>
              <a:rPr lang="fr-FR" b="1" i="1" dirty="0">
                <a:solidFill>
                  <a:srgbClr val="C00000"/>
                </a:solidFill>
                <a:latin typeface="Lucida Calligraphy" panose="03010101010101010101" pitchFamily="66" charset="77"/>
              </a:rPr>
              <a:t>Les entrepreneurs</a:t>
            </a:r>
            <a:endParaRPr lang="fr-FR" dirty="0"/>
          </a:p>
        </p:txBody>
      </p:sp>
    </p:spTree>
    <p:extLst>
      <p:ext uri="{BB962C8B-B14F-4D97-AF65-F5344CB8AC3E}">
        <p14:creationId xmlns:p14="http://schemas.microsoft.com/office/powerpoint/2010/main" val="2031574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0A69BF-A315-FC43-AB19-38A77FFFA72A}"/>
              </a:ext>
            </a:extLst>
          </p:cNvPr>
          <p:cNvSpPr>
            <a:spLocks noGrp="1"/>
          </p:cNvSpPr>
          <p:nvPr>
            <p:ph type="title"/>
          </p:nvPr>
        </p:nvSpPr>
        <p:spPr/>
        <p:txBody>
          <a:bodyPr/>
          <a:lstStyle/>
          <a:p>
            <a:r>
              <a:rPr lang="fr-FR" b="1" i="1" dirty="0">
                <a:solidFill>
                  <a:schemeClr val="accent4">
                    <a:lumMod val="75000"/>
                  </a:schemeClr>
                </a:solidFill>
                <a:latin typeface="Lucida Calligraphy" panose="03010101010101010101" pitchFamily="66" charset="77"/>
              </a:rPr>
              <a:t>Julien SUZANNE, dit « </a:t>
            </a:r>
            <a:r>
              <a:rPr lang="fr-FR" b="1" i="1" dirty="0" err="1">
                <a:solidFill>
                  <a:schemeClr val="accent4">
                    <a:lumMod val="75000"/>
                  </a:schemeClr>
                </a:solidFill>
                <a:latin typeface="Lucida Calligraphy" panose="03010101010101010101" pitchFamily="66" charset="77"/>
              </a:rPr>
              <a:t>Yeyen</a:t>
            </a:r>
            <a:r>
              <a:rPr lang="fr-FR" b="1" i="1" dirty="0">
                <a:solidFill>
                  <a:schemeClr val="accent4">
                    <a:lumMod val="75000"/>
                  </a:schemeClr>
                </a:solidFill>
                <a:latin typeface="Lucida Calligraphy" panose="03010101010101010101" pitchFamily="66" charset="77"/>
              </a:rPr>
              <a:t> »</a:t>
            </a:r>
            <a:endParaRPr lang="fr-FR" dirty="0"/>
          </a:p>
        </p:txBody>
      </p:sp>
      <p:sp>
        <p:nvSpPr>
          <p:cNvPr id="3" name="Espace réservé du contenu 2">
            <a:extLst>
              <a:ext uri="{FF2B5EF4-FFF2-40B4-BE49-F238E27FC236}">
                <a16:creationId xmlns:a16="http://schemas.microsoft.com/office/drawing/2014/main" id="{FE726610-33E4-804C-B5CF-C6A1D39DBAA1}"/>
              </a:ext>
            </a:extLst>
          </p:cNvPr>
          <p:cNvSpPr>
            <a:spLocks noGrp="1"/>
          </p:cNvSpPr>
          <p:nvPr>
            <p:ph sz="half" idx="1"/>
          </p:nvPr>
        </p:nvSpPr>
        <p:spPr>
          <a:xfrm>
            <a:off x="838200" y="1690688"/>
            <a:ext cx="5600056" cy="4860091"/>
          </a:xfrm>
        </p:spPr>
        <p:txBody>
          <a:bodyPr>
            <a:normAutofit fontScale="92500"/>
          </a:bodyPr>
          <a:lstStyle/>
          <a:p>
            <a:pPr algn="just"/>
            <a:r>
              <a:rPr lang="fr-FR" dirty="0"/>
              <a:t>Julien SUZANNE, dit « </a:t>
            </a:r>
            <a:r>
              <a:rPr lang="fr-FR" i="1" dirty="0"/>
              <a:t>YEYEN</a:t>
            </a:r>
            <a:r>
              <a:rPr lang="fr-FR" dirty="0"/>
              <a:t> », est un maraîcher viticulteur, représentatif de la vie rurale de Carrières.</a:t>
            </a:r>
          </a:p>
          <a:p>
            <a:pPr algn="just"/>
            <a:r>
              <a:rPr lang="fr-FR" dirty="0"/>
              <a:t>Il écrit un journal de ses activités entre 1879 et 1902 qui ne fait donc pas état des crues de la Seine de 1876 et de 1910.</a:t>
            </a:r>
          </a:p>
          <a:p>
            <a:pPr algn="just"/>
            <a:r>
              <a:rPr lang="fr-FR" dirty="0"/>
              <a:t>Par contre il évoque les épisodes de gel tardif en juin 1881 1882 et mars 1883. En mars 1895, il traverse la Seine gelée, comme 150 autres personnes, jusqu’au bras de Nanterre.</a:t>
            </a:r>
          </a:p>
        </p:txBody>
      </p:sp>
      <p:pic>
        <p:nvPicPr>
          <p:cNvPr id="5" name="Espace réservé du contenu 4" descr="YEYEN PORTRAIT">
            <a:extLst>
              <a:ext uri="{FF2B5EF4-FFF2-40B4-BE49-F238E27FC236}">
                <a16:creationId xmlns:a16="http://schemas.microsoft.com/office/drawing/2014/main" id="{553F134A-3926-6B43-81B6-C9C8361CDCF3}"/>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710767" y="1690688"/>
            <a:ext cx="4370522" cy="4486275"/>
          </a:xfrm>
          <a:prstGeom prst="rect">
            <a:avLst/>
          </a:prstGeom>
          <a:solidFill>
            <a:srgbClr val="FFFFFF">
              <a:shade val="85000"/>
            </a:srgbClr>
          </a:solidFill>
          <a:ln w="88900" cap="sq">
            <a:solidFill>
              <a:schemeClr val="accent4">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49264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EB0CCB-7F6A-9343-8A2A-8630D5038B77}"/>
              </a:ext>
            </a:extLst>
          </p:cNvPr>
          <p:cNvSpPr>
            <a:spLocks noGrp="1"/>
          </p:cNvSpPr>
          <p:nvPr>
            <p:ph type="title"/>
          </p:nvPr>
        </p:nvSpPr>
        <p:spPr>
          <a:xfrm>
            <a:off x="838200" y="365125"/>
            <a:ext cx="6399508" cy="1325563"/>
          </a:xfrm>
        </p:spPr>
        <p:txBody>
          <a:bodyPr/>
          <a:lstStyle/>
          <a:p>
            <a:r>
              <a:rPr lang="fr-FR" b="1" i="1" dirty="0">
                <a:solidFill>
                  <a:schemeClr val="accent4">
                    <a:lumMod val="75000"/>
                  </a:schemeClr>
                </a:solidFill>
                <a:latin typeface="Lucida Calligraphy" panose="03010101010101010101" pitchFamily="66" charset="77"/>
              </a:rPr>
              <a:t>Maraîcher et éleveur nourrisseur</a:t>
            </a:r>
            <a:endParaRPr lang="fr-FR" dirty="0"/>
          </a:p>
        </p:txBody>
      </p:sp>
      <p:sp>
        <p:nvSpPr>
          <p:cNvPr id="3" name="Espace réservé du contenu 2">
            <a:extLst>
              <a:ext uri="{FF2B5EF4-FFF2-40B4-BE49-F238E27FC236}">
                <a16:creationId xmlns:a16="http://schemas.microsoft.com/office/drawing/2014/main" id="{9428BEF3-2DB0-8140-9D80-811087479CDB}"/>
              </a:ext>
            </a:extLst>
          </p:cNvPr>
          <p:cNvSpPr>
            <a:spLocks noGrp="1"/>
          </p:cNvSpPr>
          <p:nvPr>
            <p:ph sz="half" idx="1"/>
          </p:nvPr>
        </p:nvSpPr>
        <p:spPr>
          <a:xfrm>
            <a:off x="838200" y="1690688"/>
            <a:ext cx="7251916" cy="4869643"/>
          </a:xfrm>
        </p:spPr>
        <p:txBody>
          <a:bodyPr>
            <a:normAutofit fontScale="92500" lnSpcReduction="10000"/>
          </a:bodyPr>
          <a:lstStyle/>
          <a:p>
            <a:pPr algn="just"/>
            <a:r>
              <a:rPr lang="fr-FR" dirty="0"/>
              <a:t>En raison de l’extrême morcellement des parcelles, YEYEN pratique une agriculture diversifiée pour ses besoins personnels et plante des arbres fruitiers avec des rendements très variables : en 1879 un panier de pommes seulement, en 1883 deux charretées de pommes et de poires.</a:t>
            </a:r>
          </a:p>
          <a:p>
            <a:pPr algn="just"/>
            <a:r>
              <a:rPr lang="fr-FR" dirty="0"/>
              <a:t>En 1884, il achète 250F sa première vache à Pontoise qui, 11 jours après, met à bas un veau qu’il revendra 37,50F. Elle produit 13 litres de lait/jour.</a:t>
            </a:r>
          </a:p>
          <a:p>
            <a:pPr algn="just"/>
            <a:r>
              <a:rPr lang="fr-FR" dirty="0"/>
              <a:t>Son journal est émaillé de conseils pour combattre la diphtérie, le mildiou, nettoyer les tonneaux, lutter contre les chenilles, jauger les fûts, désinfecter les écuries et les harnais…</a:t>
            </a:r>
          </a:p>
        </p:txBody>
      </p:sp>
      <p:pic>
        <p:nvPicPr>
          <p:cNvPr id="5" name="Espace réservé du contenu 4">
            <a:extLst>
              <a:ext uri="{FF2B5EF4-FFF2-40B4-BE49-F238E27FC236}">
                <a16:creationId xmlns:a16="http://schemas.microsoft.com/office/drawing/2014/main" id="{87C0BE08-0B33-014E-AD46-A1C9BF197262}"/>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260597" y="728420"/>
            <a:ext cx="3341529" cy="5594889"/>
          </a:xfrm>
          <a:prstGeom prst="rect">
            <a:avLst/>
          </a:prstGeom>
          <a:solidFill>
            <a:srgbClr val="FFFFFF">
              <a:shade val="85000"/>
            </a:srgbClr>
          </a:solidFill>
          <a:ln w="88900" cap="sq">
            <a:solidFill>
              <a:schemeClr val="accent4">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71170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471F36-A37D-2B49-9E32-58B16B7E7364}"/>
              </a:ext>
            </a:extLst>
          </p:cNvPr>
          <p:cNvSpPr>
            <a:spLocks noGrp="1"/>
          </p:cNvSpPr>
          <p:nvPr>
            <p:ph type="title"/>
          </p:nvPr>
        </p:nvSpPr>
        <p:spPr>
          <a:xfrm>
            <a:off x="838199" y="365126"/>
            <a:ext cx="10708037" cy="921234"/>
          </a:xfrm>
        </p:spPr>
        <p:txBody>
          <a:bodyPr/>
          <a:lstStyle/>
          <a:p>
            <a:r>
              <a:rPr lang="fr-FR" b="1" i="1" dirty="0">
                <a:solidFill>
                  <a:schemeClr val="accent4">
                    <a:lumMod val="75000"/>
                  </a:schemeClr>
                </a:solidFill>
                <a:latin typeface="Lucida Calligraphy" panose="03010101010101010101" pitchFamily="66" charset="77"/>
              </a:rPr>
              <a:t>Le régime des boissons</a:t>
            </a:r>
            <a:endParaRPr lang="fr-FR" dirty="0"/>
          </a:p>
        </p:txBody>
      </p:sp>
      <p:sp>
        <p:nvSpPr>
          <p:cNvPr id="3" name="Espace réservé du contenu 2">
            <a:extLst>
              <a:ext uri="{FF2B5EF4-FFF2-40B4-BE49-F238E27FC236}">
                <a16:creationId xmlns:a16="http://schemas.microsoft.com/office/drawing/2014/main" id="{E7A15FC7-3897-EB40-AD94-720E196F291A}"/>
              </a:ext>
            </a:extLst>
          </p:cNvPr>
          <p:cNvSpPr>
            <a:spLocks noGrp="1"/>
          </p:cNvSpPr>
          <p:nvPr>
            <p:ph sz="half" idx="1"/>
          </p:nvPr>
        </p:nvSpPr>
        <p:spPr>
          <a:xfrm>
            <a:off x="838199" y="1566701"/>
            <a:ext cx="5181600" cy="4896091"/>
          </a:xfrm>
        </p:spPr>
        <p:txBody>
          <a:bodyPr>
            <a:normAutofit lnSpcReduction="10000"/>
          </a:bodyPr>
          <a:lstStyle/>
          <a:p>
            <a:pPr algn="just"/>
            <a:r>
              <a:rPr lang="fr-FR" dirty="0"/>
              <a:t>YEYEN prend la peine de recopier intégralement la loi de 1900  sur le régime des boissons, le poiré et l’hydromel. Elle instaure des droits de circulation et de consommation, classant débitants, marchands en gros, brasseurs, bouilleurs et distillateurs par catégories.</a:t>
            </a:r>
          </a:p>
          <a:p>
            <a:pPr algn="just"/>
            <a:r>
              <a:rPr lang="fr-FR" dirty="0"/>
              <a:t>En effet, il fabrique et vend du vin et de l’eau de vie, du cidre mais aussi du poiré et de l’hydromel.</a:t>
            </a:r>
          </a:p>
        </p:txBody>
      </p:sp>
      <p:pic>
        <p:nvPicPr>
          <p:cNvPr id="5" name="Espace réservé du contenu 4" descr="YEYEN TRONANT">
            <a:extLst>
              <a:ext uri="{FF2B5EF4-FFF2-40B4-BE49-F238E27FC236}">
                <a16:creationId xmlns:a16="http://schemas.microsoft.com/office/drawing/2014/main" id="{BF242B9D-5473-FE4B-8A2C-6B7AC22E73DC}"/>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364636" y="1566702"/>
            <a:ext cx="5181600" cy="3893396"/>
          </a:xfrm>
          <a:prstGeom prst="rect">
            <a:avLst/>
          </a:prstGeom>
          <a:solidFill>
            <a:srgbClr val="FFFFFF">
              <a:shade val="85000"/>
            </a:srgbClr>
          </a:solidFill>
          <a:ln w="88900" cap="sq">
            <a:solidFill>
              <a:schemeClr val="accent4">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66062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DC7BD77-02D9-3E4E-B9C0-F8C0CB5D0712}"/>
              </a:ext>
            </a:extLst>
          </p:cNvPr>
          <p:cNvSpPr>
            <a:spLocks noGrp="1"/>
          </p:cNvSpPr>
          <p:nvPr>
            <p:ph type="title"/>
          </p:nvPr>
        </p:nvSpPr>
        <p:spPr>
          <a:xfrm>
            <a:off x="838200" y="365125"/>
            <a:ext cx="10515600" cy="6051173"/>
          </a:xfrm>
        </p:spPr>
        <p:txBody>
          <a:bodyPr/>
          <a:lstStyle/>
          <a:p>
            <a:pPr algn="ctr"/>
            <a:r>
              <a:rPr lang="fr-FR" b="1" i="1" dirty="0">
                <a:solidFill>
                  <a:srgbClr val="7030A0"/>
                </a:solidFill>
                <a:latin typeface="Lucida Calligraphy" panose="03010101010101010101" pitchFamily="66" charset="77"/>
              </a:rPr>
              <a:t>Les sportifs</a:t>
            </a:r>
            <a:endParaRPr lang="fr-FR" dirty="0">
              <a:solidFill>
                <a:srgbClr val="7030A0"/>
              </a:solidFill>
            </a:endParaRPr>
          </a:p>
        </p:txBody>
      </p:sp>
    </p:spTree>
    <p:extLst>
      <p:ext uri="{BB962C8B-B14F-4D97-AF65-F5344CB8AC3E}">
        <p14:creationId xmlns:p14="http://schemas.microsoft.com/office/powerpoint/2010/main" val="831504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3F033B-63B6-5A48-8D4A-7603E946668F}"/>
              </a:ext>
            </a:extLst>
          </p:cNvPr>
          <p:cNvSpPr>
            <a:spLocks noGrp="1"/>
          </p:cNvSpPr>
          <p:nvPr>
            <p:ph type="title"/>
          </p:nvPr>
        </p:nvSpPr>
        <p:spPr/>
        <p:txBody>
          <a:bodyPr/>
          <a:lstStyle/>
          <a:p>
            <a:r>
              <a:rPr lang="fr-FR" b="1" i="1" dirty="0">
                <a:solidFill>
                  <a:srgbClr val="7030A0"/>
                </a:solidFill>
                <a:latin typeface="Lucida Calligraphy" panose="03010101010101010101" pitchFamily="66" charset="77"/>
              </a:rPr>
              <a:t>Le club de l’Ardente</a:t>
            </a:r>
            <a:endParaRPr lang="fr-FR" dirty="0">
              <a:solidFill>
                <a:srgbClr val="7030A0"/>
              </a:solidFill>
            </a:endParaRPr>
          </a:p>
        </p:txBody>
      </p:sp>
      <p:sp>
        <p:nvSpPr>
          <p:cNvPr id="3" name="Espace réservé du contenu 2">
            <a:extLst>
              <a:ext uri="{FF2B5EF4-FFF2-40B4-BE49-F238E27FC236}">
                <a16:creationId xmlns:a16="http://schemas.microsoft.com/office/drawing/2014/main" id="{47C450BD-1DDE-CE44-B1FA-03339667A98A}"/>
              </a:ext>
            </a:extLst>
          </p:cNvPr>
          <p:cNvSpPr>
            <a:spLocks noGrp="1"/>
          </p:cNvSpPr>
          <p:nvPr>
            <p:ph sz="half" idx="1"/>
          </p:nvPr>
        </p:nvSpPr>
        <p:spPr>
          <a:xfrm>
            <a:off x="838200" y="1825625"/>
            <a:ext cx="5376620" cy="4351338"/>
          </a:xfrm>
        </p:spPr>
        <p:txBody>
          <a:bodyPr>
            <a:normAutofit lnSpcReduction="10000"/>
          </a:bodyPr>
          <a:lstStyle/>
          <a:p>
            <a:pPr algn="just"/>
            <a:r>
              <a:rPr lang="fr-FR" dirty="0"/>
              <a:t>Créé en 1897, le Club de l’Ardente regroupe non seulement la gymnastique mais aussi l’athlétisme, pratiqués en stade et en salle. Lucien WILLEMAIN fut son président de 1905 à 1909.</a:t>
            </a:r>
          </a:p>
          <a:p>
            <a:pPr algn="just"/>
            <a:r>
              <a:rPr lang="fr-FR" dirty="0"/>
              <a:t>Plusieurs champions sont sortis de ses rangs : GANGLOF (course à pied), le grand SUZANNE (saut à la perche), Robert GAULTIER (gymnastique), Léon CHAILLOUX (football). </a:t>
            </a:r>
          </a:p>
        </p:txBody>
      </p:sp>
      <p:pic>
        <p:nvPicPr>
          <p:cNvPr id="5" name="Espace réservé du contenu 4" descr="252 bis">
            <a:extLst>
              <a:ext uri="{FF2B5EF4-FFF2-40B4-BE49-F238E27FC236}">
                <a16:creationId xmlns:a16="http://schemas.microsoft.com/office/drawing/2014/main" id="{732781F3-1B35-5B40-BD96-B33D56929050}"/>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338807" y="1825624"/>
            <a:ext cx="4856781" cy="3645277"/>
          </a:xfrm>
          <a:prstGeom prst="rect">
            <a:avLst/>
          </a:prstGeom>
          <a:solidFill>
            <a:srgbClr val="FFFFFF">
              <a:shade val="85000"/>
            </a:srgbClr>
          </a:solidFill>
          <a:ln w="889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520806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E008CB-2840-D94C-9066-D819CEBEA3B0}"/>
              </a:ext>
            </a:extLst>
          </p:cNvPr>
          <p:cNvSpPr>
            <a:spLocks noGrp="1"/>
          </p:cNvSpPr>
          <p:nvPr>
            <p:ph type="title"/>
          </p:nvPr>
        </p:nvSpPr>
        <p:spPr/>
        <p:txBody>
          <a:bodyPr/>
          <a:lstStyle/>
          <a:p>
            <a:r>
              <a:rPr lang="fr-FR" b="1" i="1" dirty="0">
                <a:solidFill>
                  <a:srgbClr val="7030A0"/>
                </a:solidFill>
                <a:latin typeface="Lucida Calligraphy" panose="03010101010101010101" pitchFamily="66" charset="77"/>
              </a:rPr>
              <a:t>L’Union Sportive Municipale de Carrières (USMC)</a:t>
            </a:r>
            <a:endParaRPr lang="fr-FR" dirty="0"/>
          </a:p>
        </p:txBody>
      </p:sp>
      <p:sp>
        <p:nvSpPr>
          <p:cNvPr id="3" name="Espace réservé du contenu 2">
            <a:extLst>
              <a:ext uri="{FF2B5EF4-FFF2-40B4-BE49-F238E27FC236}">
                <a16:creationId xmlns:a16="http://schemas.microsoft.com/office/drawing/2014/main" id="{F541335D-67C3-194E-A5F0-D2BE043E9343}"/>
              </a:ext>
            </a:extLst>
          </p:cNvPr>
          <p:cNvSpPr>
            <a:spLocks noGrp="1"/>
          </p:cNvSpPr>
          <p:nvPr>
            <p:ph sz="half" idx="1"/>
          </p:nvPr>
        </p:nvSpPr>
        <p:spPr>
          <a:xfrm>
            <a:off x="838199" y="1825625"/>
            <a:ext cx="6941949" cy="4528680"/>
          </a:xfrm>
        </p:spPr>
        <p:txBody>
          <a:bodyPr>
            <a:normAutofit/>
          </a:bodyPr>
          <a:lstStyle/>
          <a:p>
            <a:pPr algn="just"/>
            <a:r>
              <a:rPr lang="fr-FR" dirty="0"/>
              <a:t>Après une interruption de quelques années lors de la seconde guerre mondiale, les activités du club de l’Ardente seront reprises par l’Union Sportive Municipale de Carrières (USMC), créée par Robert LACAULE, et enseignant le football, la gymnastique, le basket-ball et le cyclisme.</a:t>
            </a:r>
          </a:p>
          <a:p>
            <a:pPr algn="just"/>
            <a:r>
              <a:rPr lang="fr-FR" dirty="0"/>
              <a:t>Sous la conduite de Julien QUEMENER, 7 coupes et trophées ont été remportés en cyclisme gr)ace à Michel BARBEDIENNE, Charles CORTI et Marcel GERBAULT.</a:t>
            </a:r>
          </a:p>
        </p:txBody>
      </p:sp>
      <p:pic>
        <p:nvPicPr>
          <p:cNvPr id="5" name="Espace réservé du contenu 4" descr="CP64">
            <a:extLst>
              <a:ext uri="{FF2B5EF4-FFF2-40B4-BE49-F238E27FC236}">
                <a16:creationId xmlns:a16="http://schemas.microsoft.com/office/drawing/2014/main" id="{8FD6E63F-C454-3943-AEC6-D3A323FBF48B}"/>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191214" y="1825625"/>
            <a:ext cx="3003369" cy="4351338"/>
          </a:xfrm>
          <a:prstGeom prst="rect">
            <a:avLst/>
          </a:prstGeom>
          <a:solidFill>
            <a:srgbClr val="FFFFFF">
              <a:shade val="85000"/>
            </a:srgbClr>
          </a:solidFill>
          <a:ln w="889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40143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FBB22C-8689-B645-A704-19F51DE98D55}"/>
              </a:ext>
            </a:extLst>
          </p:cNvPr>
          <p:cNvSpPr>
            <a:spLocks noGrp="1"/>
          </p:cNvSpPr>
          <p:nvPr>
            <p:ph type="title"/>
          </p:nvPr>
        </p:nvSpPr>
        <p:spPr/>
        <p:txBody>
          <a:bodyPr/>
          <a:lstStyle/>
          <a:p>
            <a:r>
              <a:rPr lang="fr-FR" b="1" i="1" dirty="0">
                <a:solidFill>
                  <a:srgbClr val="7030A0"/>
                </a:solidFill>
                <a:latin typeface="Lucida Calligraphy" panose="03010101010101010101" pitchFamily="66" charset="77"/>
              </a:rPr>
              <a:t>Les joutes fluviales</a:t>
            </a:r>
            <a:endParaRPr lang="fr-FR" dirty="0"/>
          </a:p>
        </p:txBody>
      </p:sp>
      <p:sp>
        <p:nvSpPr>
          <p:cNvPr id="3" name="Espace réservé du contenu 2">
            <a:extLst>
              <a:ext uri="{FF2B5EF4-FFF2-40B4-BE49-F238E27FC236}">
                <a16:creationId xmlns:a16="http://schemas.microsoft.com/office/drawing/2014/main" id="{2352B6D0-F1E3-1940-B2E3-B599BB4908BD}"/>
              </a:ext>
            </a:extLst>
          </p:cNvPr>
          <p:cNvSpPr>
            <a:spLocks noGrp="1"/>
          </p:cNvSpPr>
          <p:nvPr>
            <p:ph sz="half" idx="1"/>
          </p:nvPr>
        </p:nvSpPr>
        <p:spPr>
          <a:xfrm>
            <a:off x="838200" y="1656516"/>
            <a:ext cx="5562600" cy="5032375"/>
          </a:xfrm>
        </p:spPr>
        <p:txBody>
          <a:bodyPr>
            <a:normAutofit fontScale="85000" lnSpcReduction="20000"/>
          </a:bodyPr>
          <a:lstStyle/>
          <a:p>
            <a:pPr algn="just"/>
            <a:r>
              <a:rPr lang="fr-FR" dirty="0"/>
              <a:t>Les joutes fluviales étaient organisées au mois de juillet lors de la fête communale. Elles faisaient l’objet d’un défilé de jouteurs dans les rues de Carrières, suivis d’un corso fleuri où trônaient la Reine des Champignons et ses dauphines.</a:t>
            </a:r>
          </a:p>
          <a:p>
            <a:pPr algn="just"/>
            <a:r>
              <a:rPr lang="fr-FR" dirty="0"/>
              <a:t>On cite un tournoi dès 1881. La Société de Joutes Parisiennes de Carrières-sur-Seine, créée en 1920, cessera son activité en 1961.</a:t>
            </a:r>
          </a:p>
          <a:p>
            <a:pPr algn="just"/>
            <a:r>
              <a:rPr lang="fr-FR" dirty="0"/>
              <a:t>La famille BRESNU donna ses plus célèbres jouteurs à Carrières : Elie Marie, dit « </a:t>
            </a:r>
            <a:r>
              <a:rPr lang="fr-FR" i="1" dirty="0"/>
              <a:t>Père La Motte</a:t>
            </a:r>
            <a:r>
              <a:rPr lang="fr-FR" dirty="0"/>
              <a:t> », Paul, dit « </a:t>
            </a:r>
            <a:r>
              <a:rPr lang="fr-FR" i="1" dirty="0"/>
              <a:t>Mon Paul</a:t>
            </a:r>
            <a:r>
              <a:rPr lang="fr-FR" dirty="0"/>
              <a:t>  », Robert, champion de France de joutes parisiennes. Citons aussi le « </a:t>
            </a:r>
            <a:r>
              <a:rPr lang="fr-FR" i="1" dirty="0"/>
              <a:t>Père La Soupe</a:t>
            </a:r>
            <a:r>
              <a:rPr lang="fr-FR" dirty="0"/>
              <a:t> », </a:t>
            </a:r>
            <a:r>
              <a:rPr lang="fr-FR" dirty="0" err="1"/>
              <a:t>Chaillou</a:t>
            </a:r>
            <a:r>
              <a:rPr lang="fr-FR" dirty="0"/>
              <a:t>, Chapelle, La Motte, </a:t>
            </a:r>
            <a:r>
              <a:rPr lang="fr-FR" dirty="0" err="1"/>
              <a:t>Donnat</a:t>
            </a:r>
            <a:r>
              <a:rPr lang="fr-FR" dirty="0"/>
              <a:t>, </a:t>
            </a:r>
            <a:r>
              <a:rPr lang="fr-FR" dirty="0" err="1"/>
              <a:t>Paureau</a:t>
            </a:r>
            <a:r>
              <a:rPr lang="fr-FR" dirty="0"/>
              <a:t> dit « </a:t>
            </a:r>
            <a:r>
              <a:rPr lang="fr-FR" i="1" dirty="0"/>
              <a:t>Père</a:t>
            </a:r>
            <a:r>
              <a:rPr lang="fr-FR" dirty="0"/>
              <a:t> » etc…</a:t>
            </a:r>
          </a:p>
        </p:txBody>
      </p:sp>
      <p:pic>
        <p:nvPicPr>
          <p:cNvPr id="5" name="Espace réservé du contenu 4" descr="ROBERT%20BRESNU">
            <a:extLst>
              <a:ext uri="{FF2B5EF4-FFF2-40B4-BE49-F238E27FC236}">
                <a16:creationId xmlns:a16="http://schemas.microsoft.com/office/drawing/2014/main" id="{B2EA5E49-A9C9-FA47-A76C-453CC7FC5C1E}"/>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680200" y="1825625"/>
            <a:ext cx="4673600" cy="3162300"/>
          </a:xfrm>
          <a:prstGeom prst="rect">
            <a:avLst/>
          </a:prstGeom>
          <a:solidFill>
            <a:srgbClr val="FFFFFF">
              <a:shade val="85000"/>
            </a:srgbClr>
          </a:solidFill>
          <a:ln w="889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015812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449094-3599-1A4C-AB47-BCA626CC56B5}"/>
              </a:ext>
            </a:extLst>
          </p:cNvPr>
          <p:cNvSpPr>
            <a:spLocks noGrp="1"/>
          </p:cNvSpPr>
          <p:nvPr>
            <p:ph type="title"/>
          </p:nvPr>
        </p:nvSpPr>
        <p:spPr/>
        <p:txBody>
          <a:bodyPr/>
          <a:lstStyle/>
          <a:p>
            <a:r>
              <a:rPr lang="fr-FR" b="1" i="1" dirty="0">
                <a:solidFill>
                  <a:srgbClr val="7030A0"/>
                </a:solidFill>
                <a:latin typeface="Lucida Calligraphy" panose="03010101010101010101" pitchFamily="66" charset="77"/>
              </a:rPr>
              <a:t>Une activité à part : le naturisme</a:t>
            </a:r>
            <a:endParaRPr lang="fr-FR" dirty="0"/>
          </a:p>
        </p:txBody>
      </p:sp>
      <p:sp>
        <p:nvSpPr>
          <p:cNvPr id="3" name="Espace réservé du contenu 2">
            <a:extLst>
              <a:ext uri="{FF2B5EF4-FFF2-40B4-BE49-F238E27FC236}">
                <a16:creationId xmlns:a16="http://schemas.microsoft.com/office/drawing/2014/main" id="{16B8079F-2693-5246-87B8-A2A8ACCF9F56}"/>
              </a:ext>
            </a:extLst>
          </p:cNvPr>
          <p:cNvSpPr>
            <a:spLocks noGrp="1"/>
          </p:cNvSpPr>
          <p:nvPr>
            <p:ph sz="half" idx="1"/>
          </p:nvPr>
        </p:nvSpPr>
        <p:spPr>
          <a:xfrm>
            <a:off x="838199" y="1825625"/>
            <a:ext cx="5423115" cy="4351338"/>
          </a:xfrm>
        </p:spPr>
        <p:txBody>
          <a:bodyPr>
            <a:normAutofit fontScale="85000" lnSpcReduction="10000"/>
          </a:bodyPr>
          <a:lstStyle/>
          <a:p>
            <a:pPr algn="just"/>
            <a:r>
              <a:rPr lang="fr-FR" dirty="0"/>
              <a:t>Le « </a:t>
            </a:r>
            <a:r>
              <a:rPr lang="fr-FR" i="1" dirty="0"/>
              <a:t>Club du Soleil</a:t>
            </a:r>
            <a:r>
              <a:rPr lang="fr-FR" dirty="0"/>
              <a:t> » fondé en 1945 par Albert et Christiane LECOQ, est un club de naturisme situé impasse du Pressoir à Carrières. Cette enclave naturelle de 12 396 m2 est due à l’existence d’une carrière à ciel ouvert, « </a:t>
            </a:r>
            <a:r>
              <a:rPr lang="fr-FR" i="1" dirty="0"/>
              <a:t>Le Trou Sans Bout</a:t>
            </a:r>
            <a:r>
              <a:rPr lang="fr-FR" dirty="0"/>
              <a:t> », dont on voit encore le front de taille.</a:t>
            </a:r>
          </a:p>
          <a:p>
            <a:pPr algn="just"/>
            <a:r>
              <a:rPr lang="fr-FR" dirty="0"/>
              <a:t>En 1950, ils créèrent la Fédération Française de Naturisme et, dans la foulée, le centre héliomarin naturiste de Montalivet en Gironde, le plus important d’Europe : 240 ha accueillant annuellement 12000 personnes.</a:t>
            </a:r>
          </a:p>
          <a:p>
            <a:endParaRPr lang="fr-FR" dirty="0"/>
          </a:p>
        </p:txBody>
      </p:sp>
      <p:pic>
        <p:nvPicPr>
          <p:cNvPr id="7" name="Espace réservé du contenu 6">
            <a:extLst>
              <a:ext uri="{FF2B5EF4-FFF2-40B4-BE49-F238E27FC236}">
                <a16:creationId xmlns:a16="http://schemas.microsoft.com/office/drawing/2014/main" id="{1BA31769-9843-AB42-A21D-45623BB1A2F0}"/>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462792" y="2065942"/>
            <a:ext cx="4726983" cy="3435955"/>
          </a:xfrm>
          <a:prstGeom prst="rect">
            <a:avLst/>
          </a:prstGeom>
          <a:solidFill>
            <a:srgbClr val="FFFFFF">
              <a:shade val="85000"/>
            </a:srgbClr>
          </a:solidFill>
          <a:ln w="889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65558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031DDE-6454-3847-B7B6-283863B5C552}"/>
              </a:ext>
            </a:extLst>
          </p:cNvPr>
          <p:cNvSpPr>
            <a:spLocks noGrp="1"/>
          </p:cNvSpPr>
          <p:nvPr>
            <p:ph type="title"/>
          </p:nvPr>
        </p:nvSpPr>
        <p:spPr/>
        <p:txBody>
          <a:bodyPr/>
          <a:lstStyle/>
          <a:p>
            <a:r>
              <a:rPr lang="fr-FR" b="1" i="1" dirty="0">
                <a:solidFill>
                  <a:srgbClr val="7030A0"/>
                </a:solidFill>
                <a:latin typeface="Lucida Calligraphy" panose="03010101010101010101" pitchFamily="66" charset="77"/>
              </a:rPr>
              <a:t>Un engagement de toute une vie</a:t>
            </a:r>
            <a:endParaRPr lang="fr-FR" dirty="0"/>
          </a:p>
        </p:txBody>
      </p:sp>
      <p:sp>
        <p:nvSpPr>
          <p:cNvPr id="3" name="Espace réservé du contenu 2">
            <a:extLst>
              <a:ext uri="{FF2B5EF4-FFF2-40B4-BE49-F238E27FC236}">
                <a16:creationId xmlns:a16="http://schemas.microsoft.com/office/drawing/2014/main" id="{F293E561-C94A-4847-9995-2DF62417FFE0}"/>
              </a:ext>
            </a:extLst>
          </p:cNvPr>
          <p:cNvSpPr>
            <a:spLocks noGrp="1"/>
          </p:cNvSpPr>
          <p:nvPr>
            <p:ph sz="half" idx="1"/>
          </p:nvPr>
        </p:nvSpPr>
        <p:spPr>
          <a:xfrm>
            <a:off x="838200" y="1825625"/>
            <a:ext cx="6058546" cy="4342700"/>
          </a:xfrm>
        </p:spPr>
        <p:txBody>
          <a:bodyPr>
            <a:normAutofit fontScale="85000" lnSpcReduction="20000"/>
          </a:bodyPr>
          <a:lstStyle/>
          <a:p>
            <a:pPr algn="just"/>
            <a:r>
              <a:rPr lang="fr-FR" dirty="0"/>
              <a:t>Après le décès de son mari en 1969, Christiane LECOQ continue d’animer le centre naturiste de Carrières.</a:t>
            </a:r>
          </a:p>
          <a:p>
            <a:pPr algn="just"/>
            <a:r>
              <a:rPr lang="fr-FR" i="1" dirty="0"/>
              <a:t>« Dès les années 50, le couple Lecocq a tout de suite mis en avant le caractère social et familial du naturisme et a pressenti qu’il pouvait devenir un produit touristique comme un autre » </a:t>
            </a:r>
            <a:r>
              <a:rPr lang="fr-FR" dirty="0"/>
              <a:t>(Yves LECLERC, vice-président de la FFN).</a:t>
            </a:r>
            <a:r>
              <a:rPr lang="fr-FR" i="1" dirty="0"/>
              <a:t> </a:t>
            </a:r>
          </a:p>
          <a:p>
            <a:pPr algn="just"/>
            <a:r>
              <a:rPr lang="fr-FR" i="1" dirty="0"/>
              <a:t>« Si la France est aujourd’hui la première destination naturiste mondiale, avec 3,5 millions de pratiquants, dont plus de 1,5 million de Français, elle ne peut nier que c’est notamment grâce à elle !»</a:t>
            </a:r>
            <a:r>
              <a:rPr lang="fr-FR" dirty="0"/>
              <a:t> (Armand JAMIER, président de la FFN). </a:t>
            </a:r>
          </a:p>
          <a:p>
            <a:endParaRPr lang="fr-FR" dirty="0"/>
          </a:p>
        </p:txBody>
      </p:sp>
      <p:pic>
        <p:nvPicPr>
          <p:cNvPr id="5" name="Espace réservé du contenu 4" descr="timbre-retouche">
            <a:extLst>
              <a:ext uri="{FF2B5EF4-FFF2-40B4-BE49-F238E27FC236}">
                <a16:creationId xmlns:a16="http://schemas.microsoft.com/office/drawing/2014/main" id="{50B00653-E841-914B-977B-F3A4C2651DAB}"/>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160217" y="1825625"/>
            <a:ext cx="4193583" cy="2994352"/>
          </a:xfrm>
          <a:prstGeom prst="rect">
            <a:avLst/>
          </a:prstGeom>
          <a:solidFill>
            <a:srgbClr val="FFFFFF">
              <a:shade val="85000"/>
            </a:srgbClr>
          </a:solidFill>
          <a:ln w="889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674751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950785D1-357C-2341-9D80-40B053DA5C85}"/>
              </a:ext>
            </a:extLst>
          </p:cNvPr>
          <p:cNvSpPr>
            <a:spLocks noGrp="1"/>
          </p:cNvSpPr>
          <p:nvPr>
            <p:ph type="title"/>
          </p:nvPr>
        </p:nvSpPr>
        <p:spPr>
          <a:xfrm>
            <a:off x="838200" y="365125"/>
            <a:ext cx="10515600" cy="5973682"/>
          </a:xfrm>
        </p:spPr>
        <p:txBody>
          <a:bodyPr/>
          <a:lstStyle/>
          <a:p>
            <a:pPr algn="ctr"/>
            <a:r>
              <a:rPr lang="fr-FR" b="1" i="1" dirty="0">
                <a:solidFill>
                  <a:srgbClr val="C00000"/>
                </a:solidFill>
                <a:latin typeface="Lucida Calligraphy" panose="03010101010101010101" pitchFamily="66" charset="77"/>
              </a:rPr>
              <a:t>Un sapeur-pompier</a:t>
            </a:r>
            <a:br>
              <a:rPr lang="fr-FR" b="1" i="1" dirty="0">
                <a:solidFill>
                  <a:srgbClr val="C00000"/>
                </a:solidFill>
                <a:latin typeface="Lucida Calligraphy" panose="03010101010101010101" pitchFamily="66" charset="77"/>
              </a:rPr>
            </a:br>
            <a:r>
              <a:rPr lang="fr-FR" b="1" i="1" dirty="0">
                <a:solidFill>
                  <a:srgbClr val="C00000"/>
                </a:solidFill>
                <a:latin typeface="Lucida Calligraphy" panose="03010101010101010101" pitchFamily="66" charset="77"/>
              </a:rPr>
              <a:t>Chef de corps</a:t>
            </a:r>
            <a:endParaRPr lang="fr-FR" dirty="0">
              <a:solidFill>
                <a:srgbClr val="C00000"/>
              </a:solidFill>
            </a:endParaRPr>
          </a:p>
        </p:txBody>
      </p:sp>
    </p:spTree>
    <p:extLst>
      <p:ext uri="{BB962C8B-B14F-4D97-AF65-F5344CB8AC3E}">
        <p14:creationId xmlns:p14="http://schemas.microsoft.com/office/powerpoint/2010/main" val="4188869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7DC359-D86C-3C4D-A2F2-B583C0465502}"/>
              </a:ext>
            </a:extLst>
          </p:cNvPr>
          <p:cNvSpPr>
            <a:spLocks noGrp="1"/>
          </p:cNvSpPr>
          <p:nvPr>
            <p:ph type="title"/>
          </p:nvPr>
        </p:nvSpPr>
        <p:spPr>
          <a:xfrm>
            <a:off x="838199" y="365125"/>
            <a:ext cx="10801027" cy="1325563"/>
          </a:xfrm>
        </p:spPr>
        <p:txBody>
          <a:bodyPr>
            <a:normAutofit/>
          </a:bodyPr>
          <a:lstStyle/>
          <a:p>
            <a:r>
              <a:rPr lang="fr-FR" b="1" i="1" dirty="0">
                <a:solidFill>
                  <a:srgbClr val="C00000"/>
                </a:solidFill>
                <a:latin typeface="Lucida Calligraphy" panose="03010101010101010101" pitchFamily="66" charset="77"/>
              </a:rPr>
              <a:t>Jacques Guillaume Léon COMMARTIN, maire et industriel</a:t>
            </a:r>
            <a:endParaRPr lang="fr-FR" dirty="0">
              <a:solidFill>
                <a:srgbClr val="C00000"/>
              </a:solidFill>
            </a:endParaRPr>
          </a:p>
        </p:txBody>
      </p:sp>
      <p:sp>
        <p:nvSpPr>
          <p:cNvPr id="5" name="Espace réservé du contenu 4">
            <a:extLst>
              <a:ext uri="{FF2B5EF4-FFF2-40B4-BE49-F238E27FC236}">
                <a16:creationId xmlns:a16="http://schemas.microsoft.com/office/drawing/2014/main" id="{BF5FE358-0809-3044-9A73-30CF70C14009}"/>
              </a:ext>
            </a:extLst>
          </p:cNvPr>
          <p:cNvSpPr>
            <a:spLocks noGrp="1"/>
          </p:cNvSpPr>
          <p:nvPr>
            <p:ph sz="half" idx="2"/>
          </p:nvPr>
        </p:nvSpPr>
        <p:spPr>
          <a:xfrm>
            <a:off x="982744" y="1690688"/>
            <a:ext cx="5728022" cy="4645805"/>
          </a:xfrm>
        </p:spPr>
        <p:txBody>
          <a:bodyPr>
            <a:normAutofit fontScale="92500"/>
          </a:bodyPr>
          <a:lstStyle/>
          <a:p>
            <a:pPr algn="just"/>
            <a:r>
              <a:rPr lang="fr-FR" dirty="0"/>
              <a:t>Né en 1818, il a été maire de Carrières de 1871 à 1874 puis de 1881 à 1884. </a:t>
            </a:r>
          </a:p>
          <a:p>
            <a:pPr algn="just"/>
            <a:r>
              <a:rPr lang="fr-FR" dirty="0"/>
              <a:t>Sa propriété était située entre la rue de l’Abreuvoir, le quai Charles de Gaulle et la rue Victor Hugo. Elle précède la propriété CARLIER qui deviendra la future mairie de Carrières-sur-Seine en 1903.</a:t>
            </a:r>
          </a:p>
          <a:p>
            <a:pPr algn="just"/>
            <a:r>
              <a:rPr lang="fr-FR" dirty="0"/>
              <a:t>En 1869, il acquiert un pré situé en face dans l’île au lieu-dit « Le Saule Rouge » afin de s’y rendre avec son bateau de plaisance.</a:t>
            </a:r>
          </a:p>
          <a:p>
            <a:pPr algn="just"/>
            <a:endParaRPr lang="fr-FR" dirty="0"/>
          </a:p>
        </p:txBody>
      </p:sp>
      <p:pic>
        <p:nvPicPr>
          <p:cNvPr id="6" name="Espace réservé du contenu 5" descr="CHANTIERS DE LA SEINE CLAPAREDE">
            <a:extLst>
              <a:ext uri="{FF2B5EF4-FFF2-40B4-BE49-F238E27FC236}">
                <a16:creationId xmlns:a16="http://schemas.microsoft.com/office/drawing/2014/main" id="{888A5E65-5F67-6741-B665-B0D6B29BD6FD}"/>
              </a:ext>
            </a:extLst>
          </p:cNvPr>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974238" y="1690688"/>
            <a:ext cx="4664988" cy="4351338"/>
          </a:xfrm>
          <a:prstGeom prst="rect">
            <a:avLst/>
          </a:prstGeom>
          <a:solidFill>
            <a:srgbClr val="FFFFFF">
              <a:shade val="85000"/>
            </a:srgbClr>
          </a:solidFill>
          <a:ln w="889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631568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E73EA8-D71E-7542-9D51-244584F87D1C}"/>
              </a:ext>
            </a:extLst>
          </p:cNvPr>
          <p:cNvSpPr>
            <a:spLocks noGrp="1"/>
          </p:cNvSpPr>
          <p:nvPr>
            <p:ph type="title"/>
          </p:nvPr>
        </p:nvSpPr>
        <p:spPr/>
        <p:txBody>
          <a:bodyPr/>
          <a:lstStyle/>
          <a:p>
            <a:r>
              <a:rPr lang="fr-FR" b="1" i="1" dirty="0">
                <a:solidFill>
                  <a:srgbClr val="C00000"/>
                </a:solidFill>
                <a:latin typeface="Lucida Calligraphy" panose="03010101010101010101" pitchFamily="66" charset="77"/>
              </a:rPr>
              <a:t>Areas VOLANT (1879-1958)</a:t>
            </a:r>
            <a:endParaRPr lang="fr-FR" dirty="0">
              <a:solidFill>
                <a:srgbClr val="C00000"/>
              </a:solidFill>
            </a:endParaRPr>
          </a:p>
        </p:txBody>
      </p:sp>
      <p:sp>
        <p:nvSpPr>
          <p:cNvPr id="3" name="Espace réservé du contenu 2">
            <a:extLst>
              <a:ext uri="{FF2B5EF4-FFF2-40B4-BE49-F238E27FC236}">
                <a16:creationId xmlns:a16="http://schemas.microsoft.com/office/drawing/2014/main" id="{E8AECEC4-38B4-514D-B11F-115D59C4D17B}"/>
              </a:ext>
            </a:extLst>
          </p:cNvPr>
          <p:cNvSpPr>
            <a:spLocks noGrp="1"/>
          </p:cNvSpPr>
          <p:nvPr>
            <p:ph sz="half" idx="1"/>
          </p:nvPr>
        </p:nvSpPr>
        <p:spPr/>
        <p:txBody>
          <a:bodyPr>
            <a:normAutofit fontScale="92500" lnSpcReduction="10000"/>
          </a:bodyPr>
          <a:lstStyle/>
          <a:p>
            <a:pPr algn="just"/>
            <a:r>
              <a:rPr lang="fr-FR" dirty="0"/>
              <a:t>Cultivateur, chef de corps pendant 35 ans, il débute comme simple sapeur-pompier en 1889. </a:t>
            </a:r>
          </a:p>
          <a:p>
            <a:pPr algn="just"/>
            <a:r>
              <a:rPr lang="fr-FR" dirty="0"/>
              <a:t>Il se réengage en 1907 pour 5 ans puis à nouveau en 1912.</a:t>
            </a:r>
          </a:p>
          <a:p>
            <a:pPr algn="just"/>
            <a:r>
              <a:rPr lang="fr-FR" dirty="0"/>
              <a:t>En 1919, il signe l’inventaire du matériel.</a:t>
            </a:r>
          </a:p>
          <a:p>
            <a:pPr algn="just"/>
            <a:r>
              <a:rPr lang="fr-FR" dirty="0"/>
              <a:t>Il aura à faire face à deux accidents spectaculaires : la catastrophe ferroviaire de 1920 et l’incendie de la Cellophane qui s’est déclaré le 31 août 1924 à Bezons.</a:t>
            </a:r>
          </a:p>
        </p:txBody>
      </p:sp>
      <p:pic>
        <p:nvPicPr>
          <p:cNvPr id="5" name="Espace réservé du contenu 4" descr="D5">
            <a:extLst>
              <a:ext uri="{FF2B5EF4-FFF2-40B4-BE49-F238E27FC236}">
                <a16:creationId xmlns:a16="http://schemas.microsoft.com/office/drawing/2014/main" id="{CC1A1397-E4F7-954D-91BD-90EC7C3BA414}"/>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99322" y="1825625"/>
            <a:ext cx="5393410" cy="4351338"/>
          </a:xfrm>
          <a:prstGeom prst="rect">
            <a:avLst/>
          </a:prstGeom>
          <a:solidFill>
            <a:srgbClr val="FFFFFF">
              <a:shade val="85000"/>
            </a:srgbClr>
          </a:solidFill>
          <a:ln w="889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056972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8DC9CF-009D-5249-B503-3ECC4EEBB870}"/>
              </a:ext>
            </a:extLst>
          </p:cNvPr>
          <p:cNvSpPr>
            <a:spLocks noGrp="1"/>
          </p:cNvSpPr>
          <p:nvPr>
            <p:ph type="title"/>
          </p:nvPr>
        </p:nvSpPr>
        <p:spPr>
          <a:xfrm>
            <a:off x="838200" y="743919"/>
            <a:ext cx="10515600" cy="559312"/>
          </a:xfrm>
        </p:spPr>
        <p:txBody>
          <a:bodyPr>
            <a:normAutofit fontScale="90000"/>
          </a:bodyPr>
          <a:lstStyle/>
          <a:p>
            <a:r>
              <a:rPr lang="fr-FR" b="1" i="1" dirty="0">
                <a:solidFill>
                  <a:srgbClr val="C00000"/>
                </a:solidFill>
                <a:latin typeface="Lucida Calligraphy" panose="03010101010101010101" pitchFamily="66" charset="77"/>
              </a:rPr>
              <a:t>La catastrophe ferroviaire de 1920</a:t>
            </a:r>
            <a:br>
              <a:rPr lang="fr-FR" b="1" i="1" dirty="0">
                <a:solidFill>
                  <a:srgbClr val="C00000"/>
                </a:solidFill>
                <a:latin typeface="Lucida Calligraphy" panose="03010101010101010101" pitchFamily="66" charset="77"/>
              </a:rPr>
            </a:br>
            <a:endParaRPr lang="fr-FR" dirty="0"/>
          </a:p>
        </p:txBody>
      </p:sp>
      <p:sp>
        <p:nvSpPr>
          <p:cNvPr id="3" name="Espace réservé du contenu 2">
            <a:extLst>
              <a:ext uri="{FF2B5EF4-FFF2-40B4-BE49-F238E27FC236}">
                <a16:creationId xmlns:a16="http://schemas.microsoft.com/office/drawing/2014/main" id="{D8A025FF-6D4B-ED44-8BD7-E2D65F2ADED7}"/>
              </a:ext>
            </a:extLst>
          </p:cNvPr>
          <p:cNvSpPr>
            <a:spLocks noGrp="1"/>
          </p:cNvSpPr>
          <p:nvPr>
            <p:ph sz="half" idx="1"/>
          </p:nvPr>
        </p:nvSpPr>
        <p:spPr>
          <a:xfrm>
            <a:off x="838200" y="1472338"/>
            <a:ext cx="5624593" cy="5402534"/>
          </a:xfrm>
        </p:spPr>
        <p:txBody>
          <a:bodyPr>
            <a:normAutofit fontScale="92500" lnSpcReduction="20000"/>
          </a:bodyPr>
          <a:lstStyle/>
          <a:p>
            <a:pPr algn="just"/>
            <a:r>
              <a:rPr lang="fr-FR" dirty="0"/>
              <a:t>Le 9 octobre 1920, vers 19 heures, l’attache d’un wagon de marchandises en direction de Paris, cède. Un train de voyageurs circulant à 50 km/h n’ayant pu être avisé par les panneaux de signalisation, s’approche de la gare.</a:t>
            </a:r>
          </a:p>
          <a:p>
            <a:pPr algn="just"/>
            <a:r>
              <a:rPr lang="fr-FR" dirty="0"/>
              <a:t> Agents et voyageurs se précipitent à sa rencontre. Le mécanicien actionne les freins mais, ne pouvant s’arrêter à temps, le train percute le convoi accidenté. </a:t>
            </a:r>
          </a:p>
          <a:p>
            <a:pPr algn="just"/>
            <a:r>
              <a:rPr lang="fr-FR" dirty="0"/>
              <a:t>Le choc est violent. On dénombre 40 morts et de nombreux blessés. </a:t>
            </a:r>
          </a:p>
          <a:p>
            <a:pPr algn="just"/>
            <a:r>
              <a:rPr lang="fr-FR" dirty="0"/>
              <a:t>Le président de la république, Alexandre MILLERAND, se rendra sur les lieux de l’accident.</a:t>
            </a:r>
          </a:p>
          <a:p>
            <a:endParaRPr lang="fr-FR" dirty="0"/>
          </a:p>
        </p:txBody>
      </p:sp>
      <p:pic>
        <p:nvPicPr>
          <p:cNvPr id="6" name="Espace réservé du contenu 5" descr="D2">
            <a:extLst>
              <a:ext uri="{FF2B5EF4-FFF2-40B4-BE49-F238E27FC236}">
                <a16:creationId xmlns:a16="http://schemas.microsoft.com/office/drawing/2014/main" id="{6E6DA9AB-9750-2942-B041-F7140845D298}"/>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664270" y="1472338"/>
            <a:ext cx="4689529" cy="4819973"/>
          </a:xfrm>
          <a:prstGeom prst="rect">
            <a:avLst/>
          </a:prstGeom>
          <a:solidFill>
            <a:srgbClr val="FFFFFF">
              <a:shade val="85000"/>
            </a:srgbClr>
          </a:solidFill>
          <a:ln w="889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09257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9F067E-BF90-F848-93CF-4B9F927A35F1}"/>
              </a:ext>
            </a:extLst>
          </p:cNvPr>
          <p:cNvSpPr>
            <a:spLocks noGrp="1"/>
          </p:cNvSpPr>
          <p:nvPr>
            <p:ph type="title"/>
          </p:nvPr>
        </p:nvSpPr>
        <p:spPr>
          <a:xfrm>
            <a:off x="838199" y="365125"/>
            <a:ext cx="10816525" cy="1325563"/>
          </a:xfrm>
        </p:spPr>
        <p:txBody>
          <a:bodyPr>
            <a:normAutofit/>
          </a:bodyPr>
          <a:lstStyle/>
          <a:p>
            <a:r>
              <a:rPr lang="fr-FR" b="1" i="1" dirty="0">
                <a:solidFill>
                  <a:srgbClr val="C00000"/>
                </a:solidFill>
                <a:latin typeface="Lucida Calligraphy" panose="03010101010101010101" pitchFamily="66" charset="77"/>
              </a:rPr>
              <a:t>Les « Usines et Chantiers de Construction de la Seine »</a:t>
            </a:r>
            <a:endParaRPr lang="fr-FR" dirty="0"/>
          </a:p>
        </p:txBody>
      </p:sp>
      <p:sp>
        <p:nvSpPr>
          <p:cNvPr id="3" name="Espace réservé du contenu 2">
            <a:extLst>
              <a:ext uri="{FF2B5EF4-FFF2-40B4-BE49-F238E27FC236}">
                <a16:creationId xmlns:a16="http://schemas.microsoft.com/office/drawing/2014/main" id="{0319A9A7-034E-794E-804A-27EE75739647}"/>
              </a:ext>
            </a:extLst>
          </p:cNvPr>
          <p:cNvSpPr>
            <a:spLocks noGrp="1"/>
          </p:cNvSpPr>
          <p:nvPr>
            <p:ph sz="half" idx="1"/>
          </p:nvPr>
        </p:nvSpPr>
        <p:spPr>
          <a:xfrm>
            <a:off x="838200" y="1825625"/>
            <a:ext cx="5872566" cy="4234212"/>
          </a:xfrm>
        </p:spPr>
        <p:txBody>
          <a:bodyPr>
            <a:normAutofit fontScale="85000" lnSpcReduction="10000"/>
          </a:bodyPr>
          <a:lstStyle/>
          <a:p>
            <a:pPr algn="just"/>
            <a:r>
              <a:rPr lang="fr-FR" dirty="0"/>
              <a:t>En 1874, il fonde sa société à Argenteuil, dans la construction en fer, chaudronnerie et fonderie.</a:t>
            </a:r>
          </a:p>
          <a:p>
            <a:pPr algn="just"/>
            <a:r>
              <a:rPr lang="fr-FR" dirty="0"/>
              <a:t>En 1876, il crée la Société Anonyme des Chantiers de Construction de la Seine, spécialisée dans la construction mécanique, dissoute en 1884.</a:t>
            </a:r>
          </a:p>
          <a:p>
            <a:pPr algn="just"/>
            <a:r>
              <a:rPr lang="fr-FR" dirty="0"/>
              <a:t>En 1882, il fonde les Usines et Chantiers de Construction de la Seine qui construiront des navires, notamment « </a:t>
            </a:r>
            <a:r>
              <a:rPr lang="fr-FR" i="1" dirty="0"/>
              <a:t>La Ville de Rouen</a:t>
            </a:r>
            <a:r>
              <a:rPr lang="fr-FR" dirty="0"/>
              <a:t> » assurer la liaison Rouen-Le Havre et le dragueur « </a:t>
            </a:r>
            <a:r>
              <a:rPr lang="fr-FR" i="1" dirty="0"/>
              <a:t>Fives Lille n° 2</a:t>
            </a:r>
            <a:r>
              <a:rPr lang="fr-FR" dirty="0"/>
              <a:t> » pour le dragage de la rade de Calais.</a:t>
            </a:r>
          </a:p>
        </p:txBody>
      </p:sp>
      <p:pic>
        <p:nvPicPr>
          <p:cNvPr id="5" name="Espace réservé du contenu 4" descr="6447">
            <a:extLst>
              <a:ext uri="{FF2B5EF4-FFF2-40B4-BE49-F238E27FC236}">
                <a16:creationId xmlns:a16="http://schemas.microsoft.com/office/drawing/2014/main" id="{CD0D0227-41D5-E741-9A64-1A5B461595EF}"/>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989737" y="1825625"/>
            <a:ext cx="4664988" cy="4032734"/>
          </a:xfrm>
          <a:prstGeom prst="rect">
            <a:avLst/>
          </a:prstGeom>
          <a:solidFill>
            <a:srgbClr val="FFFFFF">
              <a:shade val="85000"/>
            </a:srgbClr>
          </a:solidFill>
          <a:ln w="889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77741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726D0B-C055-4640-8D1E-ABCDF63213BC}"/>
              </a:ext>
            </a:extLst>
          </p:cNvPr>
          <p:cNvSpPr>
            <a:spLocks noGrp="1"/>
          </p:cNvSpPr>
          <p:nvPr>
            <p:ph type="title"/>
          </p:nvPr>
        </p:nvSpPr>
        <p:spPr/>
        <p:txBody>
          <a:bodyPr/>
          <a:lstStyle/>
          <a:p>
            <a:r>
              <a:rPr lang="fr-FR" b="1" i="1" dirty="0">
                <a:solidFill>
                  <a:srgbClr val="C00000"/>
                </a:solidFill>
                <a:latin typeface="Lucida Calligraphy" panose="03010101010101010101" pitchFamily="66" charset="77"/>
              </a:rPr>
              <a:t>Robert SARAZIN, pionnier de la soudure à l’arc sous-marine</a:t>
            </a:r>
            <a:endParaRPr lang="fr-FR" dirty="0"/>
          </a:p>
        </p:txBody>
      </p:sp>
      <p:sp>
        <p:nvSpPr>
          <p:cNvPr id="3" name="Espace réservé du contenu 2">
            <a:extLst>
              <a:ext uri="{FF2B5EF4-FFF2-40B4-BE49-F238E27FC236}">
                <a16:creationId xmlns:a16="http://schemas.microsoft.com/office/drawing/2014/main" id="{CA6C7244-8A47-4D43-AD09-267E23BA9E58}"/>
              </a:ext>
            </a:extLst>
          </p:cNvPr>
          <p:cNvSpPr>
            <a:spLocks noGrp="1"/>
          </p:cNvSpPr>
          <p:nvPr>
            <p:ph sz="half" idx="1"/>
          </p:nvPr>
        </p:nvSpPr>
        <p:spPr>
          <a:xfrm>
            <a:off x="838199" y="1718510"/>
            <a:ext cx="6306520" cy="4792152"/>
          </a:xfrm>
        </p:spPr>
        <p:txBody>
          <a:bodyPr>
            <a:normAutofit fontScale="92500" lnSpcReduction="20000"/>
          </a:bodyPr>
          <a:lstStyle/>
          <a:p>
            <a:pPr algn="just"/>
            <a:r>
              <a:rPr lang="fr-FR" dirty="0"/>
              <a:t>Né en 1893, Robert SARAZIN est fils d’un maître carrier et frère de champignonnistes.</a:t>
            </a:r>
          </a:p>
          <a:p>
            <a:pPr algn="just"/>
            <a:r>
              <a:rPr lang="fr-FR" dirty="0"/>
              <a:t>Son instituteur Monsieur SIMON et remarque et le pousse à suivre des études supérieures. Il intègre l’Ecole d’Electricité Industrielle à Paris.</a:t>
            </a:r>
          </a:p>
          <a:p>
            <a:pPr algn="just"/>
            <a:r>
              <a:rPr lang="fr-FR" dirty="0"/>
              <a:t>En 1913, il demande à être affecté à la pose des lignes téléphoniques sur le front, puis en 1917 à l’enseignement des transmissions aux Etats-Unis. C’est au cours d’une permission à Chicago qu’il découvre le procédé de soudure à l’arc électrique. Il rencontre le père du procédé à Cleveland, John C. LINCOLN.</a:t>
            </a:r>
          </a:p>
        </p:txBody>
      </p:sp>
      <p:pic>
        <p:nvPicPr>
          <p:cNvPr id="5" name="Image 4">
            <a:extLst>
              <a:ext uri="{FF2B5EF4-FFF2-40B4-BE49-F238E27FC236}">
                <a16:creationId xmlns:a16="http://schemas.microsoft.com/office/drawing/2014/main" id="{B47CBE38-D3DB-6546-AE37-88C36052E078}"/>
              </a:ext>
            </a:extLst>
          </p:cNvPr>
          <p:cNvPicPr>
            <a:picLocks noChangeAspect="1"/>
          </p:cNvPicPr>
          <p:nvPr/>
        </p:nvPicPr>
        <p:blipFill>
          <a:blip r:embed="rId2"/>
          <a:stretch>
            <a:fillRect/>
          </a:stretch>
        </p:blipFill>
        <p:spPr>
          <a:xfrm>
            <a:off x="7436009" y="1825625"/>
            <a:ext cx="4141221" cy="4141221"/>
          </a:xfrm>
          <a:prstGeom prst="rect">
            <a:avLst/>
          </a:prstGeom>
          <a:solidFill>
            <a:srgbClr val="FFFFFF">
              <a:shade val="85000"/>
            </a:srgbClr>
          </a:solidFill>
          <a:ln w="889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86333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929569-29B0-BD46-91D9-F895BD97C99A}"/>
              </a:ext>
            </a:extLst>
          </p:cNvPr>
          <p:cNvSpPr>
            <a:spLocks noGrp="1"/>
          </p:cNvSpPr>
          <p:nvPr>
            <p:ph type="title"/>
          </p:nvPr>
        </p:nvSpPr>
        <p:spPr/>
        <p:txBody>
          <a:bodyPr/>
          <a:lstStyle/>
          <a:p>
            <a:r>
              <a:rPr lang="fr-FR" b="1" i="1" dirty="0">
                <a:solidFill>
                  <a:srgbClr val="C00000"/>
                </a:solidFill>
                <a:latin typeface="Lucida Calligraphy" panose="03010101010101010101" pitchFamily="66" charset="77"/>
              </a:rPr>
              <a:t>Robert SARAZIN</a:t>
            </a:r>
            <a:endParaRPr lang="fr-FR" dirty="0"/>
          </a:p>
        </p:txBody>
      </p:sp>
      <p:sp>
        <p:nvSpPr>
          <p:cNvPr id="3" name="Espace réservé du contenu 2">
            <a:extLst>
              <a:ext uri="{FF2B5EF4-FFF2-40B4-BE49-F238E27FC236}">
                <a16:creationId xmlns:a16="http://schemas.microsoft.com/office/drawing/2014/main" id="{F93FF842-E6CD-B24C-965B-4D04F6931639}"/>
              </a:ext>
            </a:extLst>
          </p:cNvPr>
          <p:cNvSpPr>
            <a:spLocks noGrp="1"/>
          </p:cNvSpPr>
          <p:nvPr>
            <p:ph sz="half" idx="1"/>
          </p:nvPr>
        </p:nvSpPr>
        <p:spPr>
          <a:xfrm>
            <a:off x="838200" y="1379348"/>
            <a:ext cx="6089542" cy="5253927"/>
          </a:xfrm>
        </p:spPr>
        <p:txBody>
          <a:bodyPr>
            <a:normAutofit fontScale="92500" lnSpcReduction="10000"/>
          </a:bodyPr>
          <a:lstStyle/>
          <a:p>
            <a:pPr algn="just"/>
            <a:r>
              <a:rPr lang="fr-FR" dirty="0"/>
              <a:t>De retour en France, il se marie avec Lucie WILLEMAIN puis se fait embaucher dans une société de réparations de moteurs électriques.</a:t>
            </a:r>
          </a:p>
          <a:p>
            <a:pPr algn="just"/>
            <a:r>
              <a:rPr lang="fr-FR" dirty="0"/>
              <a:t>Face à leur désintérêt pour le procédé, il fonde sa propre société dans l’île de la Jatte à Neuilly. </a:t>
            </a:r>
          </a:p>
          <a:p>
            <a:pPr algn="just"/>
            <a:r>
              <a:rPr lang="fr-FR" dirty="0"/>
              <a:t>Les premiers essais de soudure voient le jour vers 1924 à Carrières-sur-Seine dans le petit atelier de serrurerie d’Anatole ROUGET. C’est en montant un moteur et une génératrice sur un châssis qu’il attrape un « </a:t>
            </a:r>
            <a:r>
              <a:rPr lang="fr-FR" i="1" dirty="0"/>
              <a:t>coup d’arc </a:t>
            </a:r>
            <a:r>
              <a:rPr lang="fr-FR" dirty="0"/>
              <a:t>» qui le maintiendra quasi-aveugle pendant 15 jours</a:t>
            </a:r>
          </a:p>
        </p:txBody>
      </p:sp>
      <p:pic>
        <p:nvPicPr>
          <p:cNvPr id="5" name="Espace réservé du contenu 4" descr="CP61">
            <a:extLst>
              <a:ext uri="{FF2B5EF4-FFF2-40B4-BE49-F238E27FC236}">
                <a16:creationId xmlns:a16="http://schemas.microsoft.com/office/drawing/2014/main" id="{E480A8C0-1DEC-DE40-A840-19AC847E12DB}"/>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289346" y="805912"/>
            <a:ext cx="4064453" cy="5371051"/>
          </a:xfrm>
          <a:prstGeom prst="rect">
            <a:avLst/>
          </a:prstGeom>
          <a:solidFill>
            <a:srgbClr val="FFFFFF">
              <a:shade val="85000"/>
            </a:srgbClr>
          </a:solidFill>
          <a:ln w="889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56589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D4C360-0A0E-8444-8F7D-57AFCCADBB4C}"/>
              </a:ext>
            </a:extLst>
          </p:cNvPr>
          <p:cNvSpPr>
            <a:spLocks noGrp="1"/>
          </p:cNvSpPr>
          <p:nvPr>
            <p:ph type="title"/>
          </p:nvPr>
        </p:nvSpPr>
        <p:spPr/>
        <p:txBody>
          <a:bodyPr/>
          <a:lstStyle/>
          <a:p>
            <a:r>
              <a:rPr lang="fr-FR" b="1" i="1" dirty="0">
                <a:solidFill>
                  <a:srgbClr val="C00000"/>
                </a:solidFill>
                <a:latin typeface="Lucida Calligraphy" panose="03010101010101010101" pitchFamily="66" charset="77"/>
              </a:rPr>
              <a:t>La « Maison en Fer »</a:t>
            </a:r>
            <a:endParaRPr lang="fr-FR" dirty="0"/>
          </a:p>
        </p:txBody>
      </p:sp>
      <p:sp>
        <p:nvSpPr>
          <p:cNvPr id="3" name="Espace réservé du contenu 2">
            <a:extLst>
              <a:ext uri="{FF2B5EF4-FFF2-40B4-BE49-F238E27FC236}">
                <a16:creationId xmlns:a16="http://schemas.microsoft.com/office/drawing/2014/main" id="{764DB6CA-8FDA-4C4A-BAC9-E6BEF825D2FB}"/>
              </a:ext>
            </a:extLst>
          </p:cNvPr>
          <p:cNvSpPr>
            <a:spLocks noGrp="1"/>
          </p:cNvSpPr>
          <p:nvPr>
            <p:ph sz="half" idx="1"/>
          </p:nvPr>
        </p:nvSpPr>
        <p:spPr>
          <a:xfrm>
            <a:off x="838200" y="1825625"/>
            <a:ext cx="5181600" cy="4351338"/>
          </a:xfrm>
        </p:spPr>
        <p:txBody>
          <a:bodyPr>
            <a:normAutofit fontScale="92500"/>
          </a:bodyPr>
          <a:lstStyle/>
          <a:p>
            <a:pPr algn="just"/>
            <a:r>
              <a:rPr lang="fr-FR" dirty="0"/>
              <a:t>Entre les deux guerres, il mène des travaux techniques sur le découpage sous l’eau, publie ses travaux et réédite son Traité de Soudure Electrique à l’Arc en 1935.</a:t>
            </a:r>
          </a:p>
          <a:p>
            <a:pPr algn="just"/>
            <a:r>
              <a:rPr lang="fr-FR" dirty="0"/>
              <a:t>Il modélise sa « </a:t>
            </a:r>
            <a:r>
              <a:rPr lang="fr-FR" i="1" dirty="0"/>
              <a:t>Maison en Fer</a:t>
            </a:r>
            <a:r>
              <a:rPr lang="fr-FR" dirty="0"/>
              <a:t> », un bungalow de 3 à 6 pièces à partir de panneaux à assembler. Il l’expérimente lui-même à l’angle de la rue Camille Claudel et du boulevard Maurice </a:t>
            </a:r>
            <a:r>
              <a:rPr lang="fr-FR" dirty="0" err="1"/>
              <a:t>Berteaux</a:t>
            </a:r>
            <a:r>
              <a:rPr lang="fr-FR" dirty="0"/>
              <a:t>.</a:t>
            </a:r>
          </a:p>
        </p:txBody>
      </p:sp>
      <p:pic>
        <p:nvPicPr>
          <p:cNvPr id="5" name="Espace réservé du contenu 4" descr="CP62">
            <a:extLst>
              <a:ext uri="{FF2B5EF4-FFF2-40B4-BE49-F238E27FC236}">
                <a16:creationId xmlns:a16="http://schemas.microsoft.com/office/drawing/2014/main" id="{8B17A900-AAC2-0E45-94D3-0C4229DA37A2}"/>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354305" y="2048508"/>
            <a:ext cx="4999495" cy="3905572"/>
          </a:xfrm>
          <a:prstGeom prst="rect">
            <a:avLst/>
          </a:prstGeom>
          <a:solidFill>
            <a:srgbClr val="FFFFFF">
              <a:shade val="85000"/>
            </a:srgbClr>
          </a:solidFill>
          <a:ln w="889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60282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2DA002-8054-8140-A7A0-0DF985C87B89}"/>
              </a:ext>
            </a:extLst>
          </p:cNvPr>
          <p:cNvSpPr>
            <a:spLocks noGrp="1"/>
          </p:cNvSpPr>
          <p:nvPr>
            <p:ph type="title"/>
          </p:nvPr>
        </p:nvSpPr>
        <p:spPr/>
        <p:txBody>
          <a:bodyPr/>
          <a:lstStyle/>
          <a:p>
            <a:r>
              <a:rPr lang="fr-FR" b="1" i="1" dirty="0">
                <a:solidFill>
                  <a:srgbClr val="C00000"/>
                </a:solidFill>
                <a:latin typeface="Lucida Calligraphy" panose="03010101010101010101" pitchFamily="66" charset="77"/>
              </a:rPr>
              <a:t>Les commandes de la Marine Nationale</a:t>
            </a:r>
            <a:endParaRPr lang="fr-FR" dirty="0"/>
          </a:p>
        </p:txBody>
      </p:sp>
      <p:sp>
        <p:nvSpPr>
          <p:cNvPr id="3" name="Espace réservé du contenu 2">
            <a:extLst>
              <a:ext uri="{FF2B5EF4-FFF2-40B4-BE49-F238E27FC236}">
                <a16:creationId xmlns:a16="http://schemas.microsoft.com/office/drawing/2014/main" id="{03A57E58-E49C-FE4D-AFDF-16AD21FF75C6}"/>
              </a:ext>
            </a:extLst>
          </p:cNvPr>
          <p:cNvSpPr>
            <a:spLocks noGrp="1"/>
          </p:cNvSpPr>
          <p:nvPr>
            <p:ph sz="half" idx="1"/>
          </p:nvPr>
        </p:nvSpPr>
        <p:spPr>
          <a:xfrm>
            <a:off x="838200" y="1825625"/>
            <a:ext cx="5334000" cy="4637168"/>
          </a:xfrm>
        </p:spPr>
        <p:txBody>
          <a:bodyPr>
            <a:normAutofit lnSpcReduction="10000"/>
          </a:bodyPr>
          <a:lstStyle/>
          <a:p>
            <a:pPr algn="just"/>
            <a:r>
              <a:rPr lang="fr-FR" dirty="0"/>
              <a:t>Construisant des croiseurs cuirassés modernes, la Marine Nationale fait appel à Robert SARAZIN pour concevoir une électrode avec enrobage basique. Le procédé de soudure à l’arc à fil continu portant en enrobage un « </a:t>
            </a:r>
            <a:r>
              <a:rPr lang="fr-FR" i="1" dirty="0"/>
              <a:t>fil cuirassé</a:t>
            </a:r>
            <a:r>
              <a:rPr lang="fr-FR" dirty="0"/>
              <a:t> » prend alors un essor considérable au point de souder réacteurs nucléaires (Chinon) et sous-marins nucléaires (« </a:t>
            </a:r>
            <a:r>
              <a:rPr lang="fr-FR" i="1" dirty="0"/>
              <a:t>Le Redoutable</a:t>
            </a:r>
            <a:r>
              <a:rPr lang="fr-FR" dirty="0"/>
              <a:t> »).</a:t>
            </a:r>
          </a:p>
        </p:txBody>
      </p:sp>
      <p:pic>
        <p:nvPicPr>
          <p:cNvPr id="5" name="Espace réservé du contenu 4" descr="2012-09-10 15">
            <a:extLst>
              <a:ext uri="{FF2B5EF4-FFF2-40B4-BE49-F238E27FC236}">
                <a16:creationId xmlns:a16="http://schemas.microsoft.com/office/drawing/2014/main" id="{4E5F2D88-ECE8-3445-8BC0-2F2B01A188D7}"/>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493790" y="2058194"/>
            <a:ext cx="4860010" cy="3886200"/>
          </a:xfrm>
          <a:prstGeom prst="rect">
            <a:avLst/>
          </a:prstGeom>
          <a:solidFill>
            <a:srgbClr val="FFFFFF">
              <a:shade val="85000"/>
            </a:srgbClr>
          </a:solidFill>
          <a:ln w="889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5177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61D4BD-9646-A543-A13C-85EC8A17B2C1}"/>
              </a:ext>
            </a:extLst>
          </p:cNvPr>
          <p:cNvSpPr>
            <a:spLocks noGrp="1"/>
          </p:cNvSpPr>
          <p:nvPr>
            <p:ph type="title"/>
          </p:nvPr>
        </p:nvSpPr>
        <p:spPr/>
        <p:txBody>
          <a:bodyPr/>
          <a:lstStyle/>
          <a:p>
            <a:r>
              <a:rPr lang="fr-FR" b="1" i="1" dirty="0">
                <a:solidFill>
                  <a:srgbClr val="C00000"/>
                </a:solidFill>
                <a:latin typeface="Lucida Calligraphy" panose="03010101010101010101" pitchFamily="66" charset="77"/>
              </a:rPr>
              <a:t>L’usine de Mondeville</a:t>
            </a:r>
            <a:endParaRPr lang="fr-FR" dirty="0"/>
          </a:p>
        </p:txBody>
      </p:sp>
      <p:sp>
        <p:nvSpPr>
          <p:cNvPr id="3" name="Espace réservé du contenu 2">
            <a:extLst>
              <a:ext uri="{FF2B5EF4-FFF2-40B4-BE49-F238E27FC236}">
                <a16:creationId xmlns:a16="http://schemas.microsoft.com/office/drawing/2014/main" id="{CABD5B72-4EBB-4E4D-BF6E-838E8E44EE06}"/>
              </a:ext>
            </a:extLst>
          </p:cNvPr>
          <p:cNvSpPr>
            <a:spLocks noGrp="1"/>
          </p:cNvSpPr>
          <p:nvPr>
            <p:ph sz="half" idx="1"/>
          </p:nvPr>
        </p:nvSpPr>
        <p:spPr/>
        <p:txBody>
          <a:bodyPr>
            <a:normAutofit fontScale="85000" lnSpcReduction="10000"/>
          </a:bodyPr>
          <a:lstStyle/>
          <a:p>
            <a:pPr algn="just"/>
            <a:r>
              <a:rPr lang="fr-FR" dirty="0"/>
              <a:t>Vers 1937, à la demande des services secrets de la Marine, il implante une usine « </a:t>
            </a:r>
            <a:r>
              <a:rPr lang="fr-FR" i="1" dirty="0"/>
              <a:t>décentralisée</a:t>
            </a:r>
            <a:r>
              <a:rPr lang="fr-FR" dirty="0"/>
              <a:t> », c’est-à-dire « </a:t>
            </a:r>
            <a:r>
              <a:rPr lang="fr-FR" i="1" dirty="0"/>
              <a:t>hors de portée des bombardiers allemands</a:t>
            </a:r>
            <a:r>
              <a:rPr lang="fr-FR" dirty="0"/>
              <a:t> ». Pour son alimentation électrique, il achète une forêt pour produire du charbon et y installe un groupe électrogène.</a:t>
            </a:r>
          </a:p>
          <a:p>
            <a:pPr algn="just"/>
            <a:r>
              <a:rPr lang="fr-FR" dirty="0"/>
              <a:t>Mais face au manque de personnel, le régisseur embauche des jeunes réfractaires au STO. Dénoncés auprès de la </a:t>
            </a:r>
            <a:r>
              <a:rPr lang="fr-FR" dirty="0" err="1"/>
              <a:t>Gerstapo</a:t>
            </a:r>
            <a:r>
              <a:rPr lang="fr-FR" dirty="0"/>
              <a:t> d’Alençon, ceux-ci seront envoyés en camps de concentration.</a:t>
            </a:r>
          </a:p>
        </p:txBody>
      </p:sp>
      <p:pic>
        <p:nvPicPr>
          <p:cNvPr id="5" name="Espace réservé du contenu 4" descr="ROBERT SARAZIN A SON BUREAU">
            <a:extLst>
              <a:ext uri="{FF2B5EF4-FFF2-40B4-BE49-F238E27FC236}">
                <a16:creationId xmlns:a16="http://schemas.microsoft.com/office/drawing/2014/main" id="{BB4F1483-8DF3-1B4D-848A-475794B0014D}"/>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2045532"/>
            <a:ext cx="5181600" cy="3911523"/>
          </a:xfrm>
          <a:prstGeom prst="rect">
            <a:avLst/>
          </a:prstGeom>
          <a:solidFill>
            <a:srgbClr val="FFFFFF">
              <a:shade val="85000"/>
            </a:srgbClr>
          </a:solidFill>
          <a:ln w="889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571009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2934</TotalTime>
  <Words>1754</Words>
  <Application>Microsoft Macintosh PowerPoint</Application>
  <PresentationFormat>Grand écran</PresentationFormat>
  <Paragraphs>104</Paragraphs>
  <Slides>31</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31</vt:i4>
      </vt:variant>
    </vt:vector>
  </HeadingPairs>
  <TitlesOfParts>
    <vt:vector size="36" baseType="lpstr">
      <vt:lpstr>Arial</vt:lpstr>
      <vt:lpstr>Calibri</vt:lpstr>
      <vt:lpstr>Calibri Light</vt:lpstr>
      <vt:lpstr>Lucida Calligraphy</vt:lpstr>
      <vt:lpstr>Thème Office</vt:lpstr>
      <vt:lpstr> Les personnalités locales  de Carrières-Saint-Denis</vt:lpstr>
      <vt:lpstr>Les entrepreneurs</vt:lpstr>
      <vt:lpstr>Jacques Guillaume Léon COMMARTIN, maire et industriel</vt:lpstr>
      <vt:lpstr>Les « Usines et Chantiers de Construction de la Seine »</vt:lpstr>
      <vt:lpstr>Robert SARAZIN, pionnier de la soudure à l’arc sous-marine</vt:lpstr>
      <vt:lpstr>Robert SARAZIN</vt:lpstr>
      <vt:lpstr>La « Maison en Fer »</vt:lpstr>
      <vt:lpstr>Les commandes de la Marine Nationale</vt:lpstr>
      <vt:lpstr>L’usine de Mondeville</vt:lpstr>
      <vt:lpstr>Un patriote</vt:lpstr>
      <vt:lpstr>L’extinction de l’usine SARAZIN</vt:lpstr>
      <vt:lpstr>Les tenanciers de la guinguette  de l’Ile Fleurie, Ernest et Auguste LEMAIRE</vt:lpstr>
      <vt:lpstr>Le succès au rendez-vous</vt:lpstr>
      <vt:lpstr>Auguste-Alfred prend la suite</vt:lpstr>
      <vt:lpstr>Les gens de la terre</vt:lpstr>
      <vt:lpstr>Fréjus DAUBIN, marchand carrier</vt:lpstr>
      <vt:lpstr>Carrier… mais aussi vigneron</vt:lpstr>
      <vt:lpstr>Un exploitant dynamique</vt:lpstr>
      <vt:lpstr>Une production variable mais en hausse</vt:lpstr>
      <vt:lpstr>Julien SUZANNE, dit « Yeyen »</vt:lpstr>
      <vt:lpstr>Maraîcher et éleveur nourrisseur</vt:lpstr>
      <vt:lpstr>Le régime des boissons</vt:lpstr>
      <vt:lpstr>Les sportifs</vt:lpstr>
      <vt:lpstr>Le club de l’Ardente</vt:lpstr>
      <vt:lpstr>L’Union Sportive Municipale de Carrières (USMC)</vt:lpstr>
      <vt:lpstr>Les joutes fluviales</vt:lpstr>
      <vt:lpstr>Une activité à part : le naturisme</vt:lpstr>
      <vt:lpstr>Un engagement de toute une vie</vt:lpstr>
      <vt:lpstr>Un sapeur-pompier Chef de corps</vt:lpstr>
      <vt:lpstr>Areas VOLANT (1879-1958)</vt:lpstr>
      <vt:lpstr>La catastrophe ferroviaire de 1920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Microsoft Office User</cp:lastModifiedBy>
  <cp:revision>102</cp:revision>
  <dcterms:created xsi:type="dcterms:W3CDTF">2023-09-19T15:10:37Z</dcterms:created>
  <dcterms:modified xsi:type="dcterms:W3CDTF">2023-09-25T18:02:43Z</dcterms:modified>
</cp:coreProperties>
</file>