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21" r:id="rId2"/>
    <p:sldId id="320" r:id="rId3"/>
    <p:sldId id="322" r:id="rId4"/>
    <p:sldId id="323" r:id="rId5"/>
    <p:sldId id="324" r:id="rId6"/>
    <p:sldId id="325" r:id="rId7"/>
    <p:sldId id="326" r:id="rId8"/>
    <p:sldId id="300" r:id="rId9"/>
    <p:sldId id="299" r:id="rId10"/>
    <p:sldId id="301" r:id="rId11"/>
    <p:sldId id="302" r:id="rId12"/>
    <p:sldId id="310" r:id="rId13"/>
    <p:sldId id="309" r:id="rId14"/>
    <p:sldId id="311" r:id="rId15"/>
    <p:sldId id="312" r:id="rId16"/>
    <p:sldId id="313" r:id="rId17"/>
    <p:sldId id="335" r:id="rId18"/>
    <p:sldId id="336" r:id="rId19"/>
    <p:sldId id="337" r:id="rId20"/>
    <p:sldId id="338" r:id="rId21"/>
    <p:sldId id="339" r:id="rId22"/>
    <p:sldId id="340" r:id="rId23"/>
    <p:sldId id="341" r:id="rId24"/>
    <p:sldId id="342" r:id="rId25"/>
    <p:sldId id="343" r:id="rId26"/>
    <p:sldId id="344" r:id="rId2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28"/>
    <p:restoredTop sz="94626"/>
  </p:normalViewPr>
  <p:slideViewPr>
    <p:cSldViewPr snapToGrid="0" snapToObjects="1">
      <p:cViewPr varScale="1">
        <p:scale>
          <a:sx n="107" d="100"/>
          <a:sy n="107" d="100"/>
        </p:scale>
        <p:origin x="192" y="9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692521-6BF9-E64C-A04C-7E4D4851882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9C2B91F-D798-5240-AD22-1AB8F26662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46ACC856-8BE0-AC48-A8AD-14732FDB9F36}"/>
              </a:ext>
            </a:extLst>
          </p:cNvPr>
          <p:cNvSpPr>
            <a:spLocks noGrp="1"/>
          </p:cNvSpPr>
          <p:nvPr>
            <p:ph type="dt" sz="half" idx="10"/>
          </p:nvPr>
        </p:nvSpPr>
        <p:spPr/>
        <p:txBody>
          <a:bodyPr/>
          <a:lstStyle/>
          <a:p>
            <a:fld id="{F4BD3541-49A7-674E-AD66-9E11395CAB60}" type="datetimeFigureOut">
              <a:rPr lang="fr-FR" smtClean="0"/>
              <a:t>25/09/2023</a:t>
            </a:fld>
            <a:endParaRPr lang="fr-FR"/>
          </a:p>
        </p:txBody>
      </p:sp>
      <p:sp>
        <p:nvSpPr>
          <p:cNvPr id="5" name="Espace réservé du pied de page 4">
            <a:extLst>
              <a:ext uri="{FF2B5EF4-FFF2-40B4-BE49-F238E27FC236}">
                <a16:creationId xmlns:a16="http://schemas.microsoft.com/office/drawing/2014/main" id="{3FD42AFE-AE7D-EF47-B994-3BD9C1E33C1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6E0BFBD-CB00-BC49-A095-9FDD2EC25370}"/>
              </a:ext>
            </a:extLst>
          </p:cNvPr>
          <p:cNvSpPr>
            <a:spLocks noGrp="1"/>
          </p:cNvSpPr>
          <p:nvPr>
            <p:ph type="sldNum" sz="quarter" idx="12"/>
          </p:nvPr>
        </p:nvSpPr>
        <p:spPr/>
        <p:txBody>
          <a:bodyPr/>
          <a:lstStyle/>
          <a:p>
            <a:fld id="{1ADD6364-81A8-EE4E-B319-7974A4631083}" type="slidenum">
              <a:rPr lang="fr-FR" smtClean="0"/>
              <a:t>‹N°›</a:t>
            </a:fld>
            <a:endParaRPr lang="fr-FR"/>
          </a:p>
        </p:txBody>
      </p:sp>
    </p:spTree>
    <p:extLst>
      <p:ext uri="{BB962C8B-B14F-4D97-AF65-F5344CB8AC3E}">
        <p14:creationId xmlns:p14="http://schemas.microsoft.com/office/powerpoint/2010/main" val="2684064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FEAC41-3AC5-4444-8B71-425B764BF5C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9877070-1782-AB42-9042-EC78E3F72BEE}"/>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07F9C3D9-370E-634D-BB7D-3C71694E2E8F}"/>
              </a:ext>
            </a:extLst>
          </p:cNvPr>
          <p:cNvSpPr>
            <a:spLocks noGrp="1"/>
          </p:cNvSpPr>
          <p:nvPr>
            <p:ph type="dt" sz="half" idx="10"/>
          </p:nvPr>
        </p:nvSpPr>
        <p:spPr/>
        <p:txBody>
          <a:bodyPr/>
          <a:lstStyle/>
          <a:p>
            <a:fld id="{F4BD3541-49A7-674E-AD66-9E11395CAB60}" type="datetimeFigureOut">
              <a:rPr lang="fr-FR" smtClean="0"/>
              <a:t>25/09/2023</a:t>
            </a:fld>
            <a:endParaRPr lang="fr-FR"/>
          </a:p>
        </p:txBody>
      </p:sp>
      <p:sp>
        <p:nvSpPr>
          <p:cNvPr id="5" name="Espace réservé du pied de page 4">
            <a:extLst>
              <a:ext uri="{FF2B5EF4-FFF2-40B4-BE49-F238E27FC236}">
                <a16:creationId xmlns:a16="http://schemas.microsoft.com/office/drawing/2014/main" id="{66D2B4DC-C7F9-AC47-A303-71BBD19F926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7F3C34F-A67E-2748-94C0-6B01B4CD8EB3}"/>
              </a:ext>
            </a:extLst>
          </p:cNvPr>
          <p:cNvSpPr>
            <a:spLocks noGrp="1"/>
          </p:cNvSpPr>
          <p:nvPr>
            <p:ph type="sldNum" sz="quarter" idx="12"/>
          </p:nvPr>
        </p:nvSpPr>
        <p:spPr/>
        <p:txBody>
          <a:bodyPr/>
          <a:lstStyle/>
          <a:p>
            <a:fld id="{1ADD6364-81A8-EE4E-B319-7974A4631083}" type="slidenum">
              <a:rPr lang="fr-FR" smtClean="0"/>
              <a:t>‹N°›</a:t>
            </a:fld>
            <a:endParaRPr lang="fr-FR"/>
          </a:p>
        </p:txBody>
      </p:sp>
    </p:spTree>
    <p:extLst>
      <p:ext uri="{BB962C8B-B14F-4D97-AF65-F5344CB8AC3E}">
        <p14:creationId xmlns:p14="http://schemas.microsoft.com/office/powerpoint/2010/main" val="2746950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191E8EB-A3CC-154F-9F4B-FC98BEC59A3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E940CB1-0A0D-0641-9841-A948709784DB}"/>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256ADFA3-578A-1D4F-B425-1548055F71DA}"/>
              </a:ext>
            </a:extLst>
          </p:cNvPr>
          <p:cNvSpPr>
            <a:spLocks noGrp="1"/>
          </p:cNvSpPr>
          <p:nvPr>
            <p:ph type="dt" sz="half" idx="10"/>
          </p:nvPr>
        </p:nvSpPr>
        <p:spPr/>
        <p:txBody>
          <a:bodyPr/>
          <a:lstStyle/>
          <a:p>
            <a:fld id="{F4BD3541-49A7-674E-AD66-9E11395CAB60}" type="datetimeFigureOut">
              <a:rPr lang="fr-FR" smtClean="0"/>
              <a:t>25/09/2023</a:t>
            </a:fld>
            <a:endParaRPr lang="fr-FR"/>
          </a:p>
        </p:txBody>
      </p:sp>
      <p:sp>
        <p:nvSpPr>
          <p:cNvPr id="5" name="Espace réservé du pied de page 4">
            <a:extLst>
              <a:ext uri="{FF2B5EF4-FFF2-40B4-BE49-F238E27FC236}">
                <a16:creationId xmlns:a16="http://schemas.microsoft.com/office/drawing/2014/main" id="{61C3659B-B74F-4144-A3CE-3D38CEF3F1E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50B82A5-E1EA-2046-B047-7218D710BA41}"/>
              </a:ext>
            </a:extLst>
          </p:cNvPr>
          <p:cNvSpPr>
            <a:spLocks noGrp="1"/>
          </p:cNvSpPr>
          <p:nvPr>
            <p:ph type="sldNum" sz="quarter" idx="12"/>
          </p:nvPr>
        </p:nvSpPr>
        <p:spPr/>
        <p:txBody>
          <a:bodyPr/>
          <a:lstStyle/>
          <a:p>
            <a:fld id="{1ADD6364-81A8-EE4E-B319-7974A4631083}" type="slidenum">
              <a:rPr lang="fr-FR" smtClean="0"/>
              <a:t>‹N°›</a:t>
            </a:fld>
            <a:endParaRPr lang="fr-FR"/>
          </a:p>
        </p:txBody>
      </p:sp>
    </p:spTree>
    <p:extLst>
      <p:ext uri="{BB962C8B-B14F-4D97-AF65-F5344CB8AC3E}">
        <p14:creationId xmlns:p14="http://schemas.microsoft.com/office/powerpoint/2010/main" val="3626843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5548D0-D96E-1E41-9D5C-9B8DDF356C3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F14CC54-F7EC-5141-A3E0-C6058CC641BA}"/>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9D347A4D-B591-1248-AE38-69F228557F54}"/>
              </a:ext>
            </a:extLst>
          </p:cNvPr>
          <p:cNvSpPr>
            <a:spLocks noGrp="1"/>
          </p:cNvSpPr>
          <p:nvPr>
            <p:ph type="dt" sz="half" idx="10"/>
          </p:nvPr>
        </p:nvSpPr>
        <p:spPr/>
        <p:txBody>
          <a:bodyPr/>
          <a:lstStyle/>
          <a:p>
            <a:fld id="{F4BD3541-49A7-674E-AD66-9E11395CAB60}" type="datetimeFigureOut">
              <a:rPr lang="fr-FR" smtClean="0"/>
              <a:t>25/09/2023</a:t>
            </a:fld>
            <a:endParaRPr lang="fr-FR"/>
          </a:p>
        </p:txBody>
      </p:sp>
      <p:sp>
        <p:nvSpPr>
          <p:cNvPr id="5" name="Espace réservé du pied de page 4">
            <a:extLst>
              <a:ext uri="{FF2B5EF4-FFF2-40B4-BE49-F238E27FC236}">
                <a16:creationId xmlns:a16="http://schemas.microsoft.com/office/drawing/2014/main" id="{3F192B54-8BC4-9349-81EA-FB515E8EEF0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44056A5-25E2-6647-A1EC-B17A26FCAEE4}"/>
              </a:ext>
            </a:extLst>
          </p:cNvPr>
          <p:cNvSpPr>
            <a:spLocks noGrp="1"/>
          </p:cNvSpPr>
          <p:nvPr>
            <p:ph type="sldNum" sz="quarter" idx="12"/>
          </p:nvPr>
        </p:nvSpPr>
        <p:spPr/>
        <p:txBody>
          <a:bodyPr/>
          <a:lstStyle/>
          <a:p>
            <a:fld id="{1ADD6364-81A8-EE4E-B319-7974A4631083}" type="slidenum">
              <a:rPr lang="fr-FR" smtClean="0"/>
              <a:t>‹N°›</a:t>
            </a:fld>
            <a:endParaRPr lang="fr-FR"/>
          </a:p>
        </p:txBody>
      </p:sp>
    </p:spTree>
    <p:extLst>
      <p:ext uri="{BB962C8B-B14F-4D97-AF65-F5344CB8AC3E}">
        <p14:creationId xmlns:p14="http://schemas.microsoft.com/office/powerpoint/2010/main" val="1007554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AE0A31-DEF3-0241-BDE9-B6D267E95A7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0CE27A8-4F96-E141-9178-6302E0938D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6F74B7F3-C109-C947-B4D1-3AB412C4D52A}"/>
              </a:ext>
            </a:extLst>
          </p:cNvPr>
          <p:cNvSpPr>
            <a:spLocks noGrp="1"/>
          </p:cNvSpPr>
          <p:nvPr>
            <p:ph type="dt" sz="half" idx="10"/>
          </p:nvPr>
        </p:nvSpPr>
        <p:spPr/>
        <p:txBody>
          <a:bodyPr/>
          <a:lstStyle/>
          <a:p>
            <a:fld id="{F4BD3541-49A7-674E-AD66-9E11395CAB60}" type="datetimeFigureOut">
              <a:rPr lang="fr-FR" smtClean="0"/>
              <a:t>25/09/2023</a:t>
            </a:fld>
            <a:endParaRPr lang="fr-FR"/>
          </a:p>
        </p:txBody>
      </p:sp>
      <p:sp>
        <p:nvSpPr>
          <p:cNvPr id="5" name="Espace réservé du pied de page 4">
            <a:extLst>
              <a:ext uri="{FF2B5EF4-FFF2-40B4-BE49-F238E27FC236}">
                <a16:creationId xmlns:a16="http://schemas.microsoft.com/office/drawing/2014/main" id="{0DE716CA-8A7C-6B44-93A5-6EB557E1FAF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9B1ECF8-45E9-3F44-83ED-B13327BAD94F}"/>
              </a:ext>
            </a:extLst>
          </p:cNvPr>
          <p:cNvSpPr>
            <a:spLocks noGrp="1"/>
          </p:cNvSpPr>
          <p:nvPr>
            <p:ph type="sldNum" sz="quarter" idx="12"/>
          </p:nvPr>
        </p:nvSpPr>
        <p:spPr/>
        <p:txBody>
          <a:bodyPr/>
          <a:lstStyle/>
          <a:p>
            <a:fld id="{1ADD6364-81A8-EE4E-B319-7974A4631083}" type="slidenum">
              <a:rPr lang="fr-FR" smtClean="0"/>
              <a:t>‹N°›</a:t>
            </a:fld>
            <a:endParaRPr lang="fr-FR"/>
          </a:p>
        </p:txBody>
      </p:sp>
    </p:spTree>
    <p:extLst>
      <p:ext uri="{BB962C8B-B14F-4D97-AF65-F5344CB8AC3E}">
        <p14:creationId xmlns:p14="http://schemas.microsoft.com/office/powerpoint/2010/main" val="3703764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9EF49B-318C-7E4D-B9EB-A478CAB8B85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D6433C2-3FD4-C14A-8904-F2A0DA0B68CE}"/>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01D756C7-9E6A-8140-A580-49C46DFCDA68}"/>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A3738404-C0B0-D245-A6E8-697AF4F4FFAA}"/>
              </a:ext>
            </a:extLst>
          </p:cNvPr>
          <p:cNvSpPr>
            <a:spLocks noGrp="1"/>
          </p:cNvSpPr>
          <p:nvPr>
            <p:ph type="dt" sz="half" idx="10"/>
          </p:nvPr>
        </p:nvSpPr>
        <p:spPr/>
        <p:txBody>
          <a:bodyPr/>
          <a:lstStyle/>
          <a:p>
            <a:fld id="{F4BD3541-49A7-674E-AD66-9E11395CAB60}" type="datetimeFigureOut">
              <a:rPr lang="fr-FR" smtClean="0"/>
              <a:t>25/09/2023</a:t>
            </a:fld>
            <a:endParaRPr lang="fr-FR"/>
          </a:p>
        </p:txBody>
      </p:sp>
      <p:sp>
        <p:nvSpPr>
          <p:cNvPr id="6" name="Espace réservé du pied de page 5">
            <a:extLst>
              <a:ext uri="{FF2B5EF4-FFF2-40B4-BE49-F238E27FC236}">
                <a16:creationId xmlns:a16="http://schemas.microsoft.com/office/drawing/2014/main" id="{751BC4A0-02EF-B44A-925C-3CEBF41F976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379B42D-0671-C148-AC4D-391A970E7A5B}"/>
              </a:ext>
            </a:extLst>
          </p:cNvPr>
          <p:cNvSpPr>
            <a:spLocks noGrp="1"/>
          </p:cNvSpPr>
          <p:nvPr>
            <p:ph type="sldNum" sz="quarter" idx="12"/>
          </p:nvPr>
        </p:nvSpPr>
        <p:spPr/>
        <p:txBody>
          <a:bodyPr/>
          <a:lstStyle/>
          <a:p>
            <a:fld id="{1ADD6364-81A8-EE4E-B319-7974A4631083}" type="slidenum">
              <a:rPr lang="fr-FR" smtClean="0"/>
              <a:t>‹N°›</a:t>
            </a:fld>
            <a:endParaRPr lang="fr-FR"/>
          </a:p>
        </p:txBody>
      </p:sp>
    </p:spTree>
    <p:extLst>
      <p:ext uri="{BB962C8B-B14F-4D97-AF65-F5344CB8AC3E}">
        <p14:creationId xmlns:p14="http://schemas.microsoft.com/office/powerpoint/2010/main" val="4021561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A6B2C1-A66A-094A-B937-CDD0997B726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59D4F52-78B6-DF43-912D-78E40F5643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494F4619-1F96-DE44-A656-6D599C07861F}"/>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C829A81F-3B10-F543-A19F-40186CC403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C04345B1-393F-884D-B3E4-489327C78264}"/>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2824929E-465A-5D47-A399-55984A2063AE}"/>
              </a:ext>
            </a:extLst>
          </p:cNvPr>
          <p:cNvSpPr>
            <a:spLocks noGrp="1"/>
          </p:cNvSpPr>
          <p:nvPr>
            <p:ph type="dt" sz="half" idx="10"/>
          </p:nvPr>
        </p:nvSpPr>
        <p:spPr/>
        <p:txBody>
          <a:bodyPr/>
          <a:lstStyle/>
          <a:p>
            <a:fld id="{F4BD3541-49A7-674E-AD66-9E11395CAB60}" type="datetimeFigureOut">
              <a:rPr lang="fr-FR" smtClean="0"/>
              <a:t>25/09/2023</a:t>
            </a:fld>
            <a:endParaRPr lang="fr-FR"/>
          </a:p>
        </p:txBody>
      </p:sp>
      <p:sp>
        <p:nvSpPr>
          <p:cNvPr id="8" name="Espace réservé du pied de page 7">
            <a:extLst>
              <a:ext uri="{FF2B5EF4-FFF2-40B4-BE49-F238E27FC236}">
                <a16:creationId xmlns:a16="http://schemas.microsoft.com/office/drawing/2014/main" id="{B1464904-CFC0-CE46-8A96-9B341885539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8C91F04-E9A7-1848-890C-D5F76DC28589}"/>
              </a:ext>
            </a:extLst>
          </p:cNvPr>
          <p:cNvSpPr>
            <a:spLocks noGrp="1"/>
          </p:cNvSpPr>
          <p:nvPr>
            <p:ph type="sldNum" sz="quarter" idx="12"/>
          </p:nvPr>
        </p:nvSpPr>
        <p:spPr/>
        <p:txBody>
          <a:bodyPr/>
          <a:lstStyle/>
          <a:p>
            <a:fld id="{1ADD6364-81A8-EE4E-B319-7974A4631083}" type="slidenum">
              <a:rPr lang="fr-FR" smtClean="0"/>
              <a:t>‹N°›</a:t>
            </a:fld>
            <a:endParaRPr lang="fr-FR"/>
          </a:p>
        </p:txBody>
      </p:sp>
    </p:spTree>
    <p:extLst>
      <p:ext uri="{BB962C8B-B14F-4D97-AF65-F5344CB8AC3E}">
        <p14:creationId xmlns:p14="http://schemas.microsoft.com/office/powerpoint/2010/main" val="2303935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33969F-EDAB-1B49-9B22-722C57D1927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F79CD80-61BE-F94B-B498-4898C651847B}"/>
              </a:ext>
            </a:extLst>
          </p:cNvPr>
          <p:cNvSpPr>
            <a:spLocks noGrp="1"/>
          </p:cNvSpPr>
          <p:nvPr>
            <p:ph type="dt" sz="half" idx="10"/>
          </p:nvPr>
        </p:nvSpPr>
        <p:spPr/>
        <p:txBody>
          <a:bodyPr/>
          <a:lstStyle/>
          <a:p>
            <a:fld id="{F4BD3541-49A7-674E-AD66-9E11395CAB60}" type="datetimeFigureOut">
              <a:rPr lang="fr-FR" smtClean="0"/>
              <a:t>25/09/2023</a:t>
            </a:fld>
            <a:endParaRPr lang="fr-FR"/>
          </a:p>
        </p:txBody>
      </p:sp>
      <p:sp>
        <p:nvSpPr>
          <p:cNvPr id="4" name="Espace réservé du pied de page 3">
            <a:extLst>
              <a:ext uri="{FF2B5EF4-FFF2-40B4-BE49-F238E27FC236}">
                <a16:creationId xmlns:a16="http://schemas.microsoft.com/office/drawing/2014/main" id="{69E39306-2D5E-694B-81E6-9AC390B59876}"/>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A8937BB-45C6-384B-B04F-31E3CE7F7B31}"/>
              </a:ext>
            </a:extLst>
          </p:cNvPr>
          <p:cNvSpPr>
            <a:spLocks noGrp="1"/>
          </p:cNvSpPr>
          <p:nvPr>
            <p:ph type="sldNum" sz="quarter" idx="12"/>
          </p:nvPr>
        </p:nvSpPr>
        <p:spPr/>
        <p:txBody>
          <a:bodyPr/>
          <a:lstStyle/>
          <a:p>
            <a:fld id="{1ADD6364-81A8-EE4E-B319-7974A4631083}" type="slidenum">
              <a:rPr lang="fr-FR" smtClean="0"/>
              <a:t>‹N°›</a:t>
            </a:fld>
            <a:endParaRPr lang="fr-FR"/>
          </a:p>
        </p:txBody>
      </p:sp>
    </p:spTree>
    <p:extLst>
      <p:ext uri="{BB962C8B-B14F-4D97-AF65-F5344CB8AC3E}">
        <p14:creationId xmlns:p14="http://schemas.microsoft.com/office/powerpoint/2010/main" val="216812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80C8CB9-C596-E444-9655-FE6532BD6352}"/>
              </a:ext>
            </a:extLst>
          </p:cNvPr>
          <p:cNvSpPr>
            <a:spLocks noGrp="1"/>
          </p:cNvSpPr>
          <p:nvPr>
            <p:ph type="dt" sz="half" idx="10"/>
          </p:nvPr>
        </p:nvSpPr>
        <p:spPr/>
        <p:txBody>
          <a:bodyPr/>
          <a:lstStyle/>
          <a:p>
            <a:fld id="{F4BD3541-49A7-674E-AD66-9E11395CAB60}" type="datetimeFigureOut">
              <a:rPr lang="fr-FR" smtClean="0"/>
              <a:t>25/09/2023</a:t>
            </a:fld>
            <a:endParaRPr lang="fr-FR"/>
          </a:p>
        </p:txBody>
      </p:sp>
      <p:sp>
        <p:nvSpPr>
          <p:cNvPr id="3" name="Espace réservé du pied de page 2">
            <a:extLst>
              <a:ext uri="{FF2B5EF4-FFF2-40B4-BE49-F238E27FC236}">
                <a16:creationId xmlns:a16="http://schemas.microsoft.com/office/drawing/2014/main" id="{F9CD3714-976A-4948-99C8-47330D81C7B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E7A0743-1743-3D49-99B3-35347A2CF389}"/>
              </a:ext>
            </a:extLst>
          </p:cNvPr>
          <p:cNvSpPr>
            <a:spLocks noGrp="1"/>
          </p:cNvSpPr>
          <p:nvPr>
            <p:ph type="sldNum" sz="quarter" idx="12"/>
          </p:nvPr>
        </p:nvSpPr>
        <p:spPr/>
        <p:txBody>
          <a:bodyPr/>
          <a:lstStyle/>
          <a:p>
            <a:fld id="{1ADD6364-81A8-EE4E-B319-7974A4631083}" type="slidenum">
              <a:rPr lang="fr-FR" smtClean="0"/>
              <a:t>‹N°›</a:t>
            </a:fld>
            <a:endParaRPr lang="fr-FR"/>
          </a:p>
        </p:txBody>
      </p:sp>
    </p:spTree>
    <p:extLst>
      <p:ext uri="{BB962C8B-B14F-4D97-AF65-F5344CB8AC3E}">
        <p14:creationId xmlns:p14="http://schemas.microsoft.com/office/powerpoint/2010/main" val="2233624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F2582F-898A-644C-BCFE-40F1F7F64F8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211667C-A712-D440-AB8B-28C76889F4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AC0CAC4E-89C7-2046-9CAD-0B5F1C60E9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56B34E7F-058B-7949-A4B0-14380A77E18F}"/>
              </a:ext>
            </a:extLst>
          </p:cNvPr>
          <p:cNvSpPr>
            <a:spLocks noGrp="1"/>
          </p:cNvSpPr>
          <p:nvPr>
            <p:ph type="dt" sz="half" idx="10"/>
          </p:nvPr>
        </p:nvSpPr>
        <p:spPr/>
        <p:txBody>
          <a:bodyPr/>
          <a:lstStyle/>
          <a:p>
            <a:fld id="{F4BD3541-49A7-674E-AD66-9E11395CAB60}" type="datetimeFigureOut">
              <a:rPr lang="fr-FR" smtClean="0"/>
              <a:t>25/09/2023</a:t>
            </a:fld>
            <a:endParaRPr lang="fr-FR"/>
          </a:p>
        </p:txBody>
      </p:sp>
      <p:sp>
        <p:nvSpPr>
          <p:cNvPr id="6" name="Espace réservé du pied de page 5">
            <a:extLst>
              <a:ext uri="{FF2B5EF4-FFF2-40B4-BE49-F238E27FC236}">
                <a16:creationId xmlns:a16="http://schemas.microsoft.com/office/drawing/2014/main" id="{929F2203-2697-734D-A80A-77B6E275A61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E4AFD9D-EFB0-874C-AAC3-FE6CE7E07752}"/>
              </a:ext>
            </a:extLst>
          </p:cNvPr>
          <p:cNvSpPr>
            <a:spLocks noGrp="1"/>
          </p:cNvSpPr>
          <p:nvPr>
            <p:ph type="sldNum" sz="quarter" idx="12"/>
          </p:nvPr>
        </p:nvSpPr>
        <p:spPr/>
        <p:txBody>
          <a:bodyPr/>
          <a:lstStyle/>
          <a:p>
            <a:fld id="{1ADD6364-81A8-EE4E-B319-7974A4631083}" type="slidenum">
              <a:rPr lang="fr-FR" smtClean="0"/>
              <a:t>‹N°›</a:t>
            </a:fld>
            <a:endParaRPr lang="fr-FR"/>
          </a:p>
        </p:txBody>
      </p:sp>
    </p:spTree>
    <p:extLst>
      <p:ext uri="{BB962C8B-B14F-4D97-AF65-F5344CB8AC3E}">
        <p14:creationId xmlns:p14="http://schemas.microsoft.com/office/powerpoint/2010/main" val="2373929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85B8BC-3B51-8049-8C29-5A0FD251247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A007034-A1A4-6541-B637-9D126931A0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0151886-F18C-364E-97CD-85F6138873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A7503339-160D-AC44-B3BD-75C098260938}"/>
              </a:ext>
            </a:extLst>
          </p:cNvPr>
          <p:cNvSpPr>
            <a:spLocks noGrp="1"/>
          </p:cNvSpPr>
          <p:nvPr>
            <p:ph type="dt" sz="half" idx="10"/>
          </p:nvPr>
        </p:nvSpPr>
        <p:spPr/>
        <p:txBody>
          <a:bodyPr/>
          <a:lstStyle/>
          <a:p>
            <a:fld id="{F4BD3541-49A7-674E-AD66-9E11395CAB60}" type="datetimeFigureOut">
              <a:rPr lang="fr-FR" smtClean="0"/>
              <a:t>25/09/2023</a:t>
            </a:fld>
            <a:endParaRPr lang="fr-FR"/>
          </a:p>
        </p:txBody>
      </p:sp>
      <p:sp>
        <p:nvSpPr>
          <p:cNvPr id="6" name="Espace réservé du pied de page 5">
            <a:extLst>
              <a:ext uri="{FF2B5EF4-FFF2-40B4-BE49-F238E27FC236}">
                <a16:creationId xmlns:a16="http://schemas.microsoft.com/office/drawing/2014/main" id="{54725592-DC7A-B74D-9083-F7B2BEA1D8E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F836370-0593-3F47-BB36-FEFEAC5BE5F0}"/>
              </a:ext>
            </a:extLst>
          </p:cNvPr>
          <p:cNvSpPr>
            <a:spLocks noGrp="1"/>
          </p:cNvSpPr>
          <p:nvPr>
            <p:ph type="sldNum" sz="quarter" idx="12"/>
          </p:nvPr>
        </p:nvSpPr>
        <p:spPr/>
        <p:txBody>
          <a:bodyPr/>
          <a:lstStyle/>
          <a:p>
            <a:fld id="{1ADD6364-81A8-EE4E-B319-7974A4631083}" type="slidenum">
              <a:rPr lang="fr-FR" smtClean="0"/>
              <a:t>‹N°›</a:t>
            </a:fld>
            <a:endParaRPr lang="fr-FR"/>
          </a:p>
        </p:txBody>
      </p:sp>
    </p:spTree>
    <p:extLst>
      <p:ext uri="{BB962C8B-B14F-4D97-AF65-F5344CB8AC3E}">
        <p14:creationId xmlns:p14="http://schemas.microsoft.com/office/powerpoint/2010/main" val="3875982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DBD679E-9D57-8A40-A9F9-EF6A0ED843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F1ABA7F-EFAB-B84D-B897-4E0E186CC1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BA4D2BD8-53D4-144F-A6B7-DBF71F8CD3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BD3541-49A7-674E-AD66-9E11395CAB60}" type="datetimeFigureOut">
              <a:rPr lang="fr-FR" smtClean="0"/>
              <a:t>25/09/2023</a:t>
            </a:fld>
            <a:endParaRPr lang="fr-FR"/>
          </a:p>
        </p:txBody>
      </p:sp>
      <p:sp>
        <p:nvSpPr>
          <p:cNvPr id="5" name="Espace réservé du pied de page 4">
            <a:extLst>
              <a:ext uri="{FF2B5EF4-FFF2-40B4-BE49-F238E27FC236}">
                <a16:creationId xmlns:a16="http://schemas.microsoft.com/office/drawing/2014/main" id="{62510BE1-5B19-0B4B-82AA-887835F971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0484F9E-4B27-B342-BB8C-AC0ACD474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DD6364-81A8-EE4E-B319-7974A4631083}" type="slidenum">
              <a:rPr lang="fr-FR" smtClean="0"/>
              <a:t>‹N°›</a:t>
            </a:fld>
            <a:endParaRPr lang="fr-FR"/>
          </a:p>
        </p:txBody>
      </p:sp>
    </p:spTree>
    <p:extLst>
      <p:ext uri="{BB962C8B-B14F-4D97-AF65-F5344CB8AC3E}">
        <p14:creationId xmlns:p14="http://schemas.microsoft.com/office/powerpoint/2010/main" val="1183035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40B8E02-10C4-524F-ABAF-39BE32997F05}"/>
              </a:ext>
            </a:extLst>
          </p:cNvPr>
          <p:cNvSpPr>
            <a:spLocks noGrp="1"/>
          </p:cNvSpPr>
          <p:nvPr>
            <p:ph type="title"/>
          </p:nvPr>
        </p:nvSpPr>
        <p:spPr>
          <a:xfrm>
            <a:off x="838200" y="365125"/>
            <a:ext cx="10515600" cy="6066672"/>
          </a:xfrm>
        </p:spPr>
        <p:txBody>
          <a:bodyPr/>
          <a:lstStyle/>
          <a:p>
            <a:pPr algn="ctr"/>
            <a:r>
              <a:rPr lang="fr-FR" b="1" i="1" dirty="0">
                <a:solidFill>
                  <a:schemeClr val="accent2">
                    <a:lumMod val="75000"/>
                  </a:schemeClr>
                </a:solidFill>
                <a:latin typeface="Lucida Calligraphy" panose="03010101010101010101" pitchFamily="66" charset="77"/>
              </a:rPr>
              <a:t>Les maires</a:t>
            </a:r>
            <a:endParaRPr lang="fr-FR" dirty="0">
              <a:solidFill>
                <a:schemeClr val="accent2">
                  <a:lumMod val="75000"/>
                </a:schemeClr>
              </a:solidFill>
            </a:endParaRPr>
          </a:p>
        </p:txBody>
      </p:sp>
    </p:spTree>
    <p:extLst>
      <p:ext uri="{BB962C8B-B14F-4D97-AF65-F5344CB8AC3E}">
        <p14:creationId xmlns:p14="http://schemas.microsoft.com/office/powerpoint/2010/main" val="3920470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49D19C-4FD1-734C-B05A-870476E63CC0}"/>
              </a:ext>
            </a:extLst>
          </p:cNvPr>
          <p:cNvSpPr>
            <a:spLocks noGrp="1"/>
          </p:cNvSpPr>
          <p:nvPr>
            <p:ph type="title"/>
          </p:nvPr>
        </p:nvSpPr>
        <p:spPr/>
        <p:txBody>
          <a:bodyPr/>
          <a:lstStyle/>
          <a:p>
            <a:r>
              <a:rPr lang="fr-FR" b="1" i="1" dirty="0">
                <a:solidFill>
                  <a:schemeClr val="accent5">
                    <a:lumMod val="50000"/>
                  </a:schemeClr>
                </a:solidFill>
                <a:latin typeface="Lucida Calligraphy" panose="03010101010101010101" pitchFamily="66" charset="77"/>
              </a:rPr>
              <a:t>L’abbé Louis PHILIPPE</a:t>
            </a:r>
            <a:endParaRPr lang="fr-FR" dirty="0"/>
          </a:p>
        </p:txBody>
      </p:sp>
      <p:sp>
        <p:nvSpPr>
          <p:cNvPr id="3" name="Espace réservé du contenu 2">
            <a:extLst>
              <a:ext uri="{FF2B5EF4-FFF2-40B4-BE49-F238E27FC236}">
                <a16:creationId xmlns:a16="http://schemas.microsoft.com/office/drawing/2014/main" id="{2689F441-6A39-9E45-B687-64F77B2E3F9C}"/>
              </a:ext>
            </a:extLst>
          </p:cNvPr>
          <p:cNvSpPr>
            <a:spLocks noGrp="1"/>
          </p:cNvSpPr>
          <p:nvPr>
            <p:ph sz="half" idx="1"/>
          </p:nvPr>
        </p:nvSpPr>
        <p:spPr>
          <a:xfrm>
            <a:off x="838200" y="1394847"/>
            <a:ext cx="5748580" cy="4782116"/>
          </a:xfrm>
        </p:spPr>
        <p:txBody>
          <a:bodyPr>
            <a:normAutofit fontScale="92500"/>
          </a:bodyPr>
          <a:lstStyle/>
          <a:p>
            <a:pPr algn="just"/>
            <a:r>
              <a:rPr lang="fr-FR" dirty="0"/>
              <a:t>L’abbé Louis PHILIPPE était charismatique, serviable et de bon conseil. Décédé en 1941, il est enterré au cimetière de Carrières.</a:t>
            </a:r>
          </a:p>
          <a:p>
            <a:pPr algn="just"/>
            <a:r>
              <a:rPr lang="fr-FR" dirty="0"/>
              <a:t>Il décida d’écrire de « </a:t>
            </a:r>
            <a:r>
              <a:rPr lang="fr-FR" i="1" dirty="0"/>
              <a:t>simples notes</a:t>
            </a:r>
            <a:r>
              <a:rPr lang="fr-FR" dirty="0"/>
              <a:t> » à partir du 9 juillet 1940, retraçant la vie de Carrières pendant l’occupation allemande.</a:t>
            </a:r>
          </a:p>
          <a:p>
            <a:pPr algn="just"/>
            <a:r>
              <a:rPr lang="fr-FR" dirty="0"/>
              <a:t>Son journal s’arrête le 2 août 1941, probablement en raison des problèmes cardiaques dont il souffrait depuis le 5 juillet précédent.</a:t>
            </a:r>
          </a:p>
        </p:txBody>
      </p:sp>
      <p:pic>
        <p:nvPicPr>
          <p:cNvPr id="5" name="Espace réservé du contenu 4">
            <a:extLst>
              <a:ext uri="{FF2B5EF4-FFF2-40B4-BE49-F238E27FC236}">
                <a16:creationId xmlns:a16="http://schemas.microsoft.com/office/drawing/2014/main" id="{6241158C-4B6C-0F4D-BE3A-3158239C01B6}"/>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933373" y="1394847"/>
            <a:ext cx="4302898" cy="4782116"/>
          </a:xfrm>
          <a:prstGeom prst="rect">
            <a:avLst/>
          </a:prstGeom>
          <a:solidFill>
            <a:srgbClr val="FFFFFF">
              <a:shade val="85000"/>
            </a:srgbClr>
          </a:solidFill>
          <a:ln w="88900" cap="sq">
            <a:solidFill>
              <a:schemeClr val="tx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0112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3D3A63-853C-8C41-BEF7-C6D715FEEB98}"/>
              </a:ext>
            </a:extLst>
          </p:cNvPr>
          <p:cNvSpPr>
            <a:spLocks noGrp="1"/>
          </p:cNvSpPr>
          <p:nvPr>
            <p:ph type="title"/>
          </p:nvPr>
        </p:nvSpPr>
        <p:spPr>
          <a:xfrm>
            <a:off x="838199" y="365125"/>
            <a:ext cx="10635647" cy="1325563"/>
          </a:xfrm>
        </p:spPr>
        <p:txBody>
          <a:bodyPr/>
          <a:lstStyle/>
          <a:p>
            <a:r>
              <a:rPr lang="fr-FR" b="1" i="1" dirty="0">
                <a:solidFill>
                  <a:schemeClr val="accent5">
                    <a:lumMod val="50000"/>
                  </a:schemeClr>
                </a:solidFill>
                <a:latin typeface="Lucida Calligraphy" panose="03010101010101010101" pitchFamily="66" charset="77"/>
              </a:rPr>
              <a:t>Souvenirs de l’Occupation allemande de Juin 1940</a:t>
            </a:r>
            <a:endParaRPr lang="fr-FR" dirty="0"/>
          </a:p>
        </p:txBody>
      </p:sp>
      <p:sp>
        <p:nvSpPr>
          <p:cNvPr id="3" name="Espace réservé du contenu 2">
            <a:extLst>
              <a:ext uri="{FF2B5EF4-FFF2-40B4-BE49-F238E27FC236}">
                <a16:creationId xmlns:a16="http://schemas.microsoft.com/office/drawing/2014/main" id="{099FAC90-6C62-084D-AA9A-BD442F9EF63C}"/>
              </a:ext>
            </a:extLst>
          </p:cNvPr>
          <p:cNvSpPr>
            <a:spLocks noGrp="1"/>
          </p:cNvSpPr>
          <p:nvPr>
            <p:ph sz="half" idx="1"/>
          </p:nvPr>
        </p:nvSpPr>
        <p:spPr>
          <a:xfrm>
            <a:off x="838198" y="1690687"/>
            <a:ext cx="6616486" cy="4788977"/>
          </a:xfrm>
        </p:spPr>
        <p:txBody>
          <a:bodyPr>
            <a:normAutofit fontScale="92500" lnSpcReduction="20000"/>
          </a:bodyPr>
          <a:lstStyle/>
          <a:p>
            <a:pPr algn="just"/>
            <a:r>
              <a:rPr lang="fr-FR" dirty="0"/>
              <a:t>Première grosse alerte le lundi 3 juin 1940 vers 13:15 : une trentaine de maisons touchées mais aucun mort à déplorer.</a:t>
            </a:r>
          </a:p>
          <a:p>
            <a:pPr algn="just"/>
            <a:r>
              <a:rPr lang="fr-FR" dirty="0"/>
              <a:t>Lundi 10 juin 1940 : commence l’exode des habitants en direction de Versailles et de la province.</a:t>
            </a:r>
          </a:p>
          <a:p>
            <a:pPr algn="just"/>
            <a:r>
              <a:rPr lang="fr-FR" dirty="0"/>
              <a:t>Dimanche 14 juillet : 120 personnes à la messe, 37 communions, déjeuner avec M. DAUBIN le maire et son adjoint.</a:t>
            </a:r>
          </a:p>
          <a:p>
            <a:pPr algn="just"/>
            <a:r>
              <a:rPr lang="fr-FR" dirty="0"/>
              <a:t>Il émaille son texte d’illustrations humoristiques. </a:t>
            </a:r>
          </a:p>
          <a:p>
            <a:pPr algn="just"/>
            <a:r>
              <a:rPr lang="fr-FR" dirty="0"/>
              <a:t>Vendredi 5 juillet : souffrant d’une crise cardiaque, il s’arrête pour un jeûne de 6 jours. Il condamne l’Angleterre pour avoir coulé notre cuirassé le « </a:t>
            </a:r>
            <a:r>
              <a:rPr lang="fr-FR" i="1" dirty="0"/>
              <a:t>Dunkerque</a:t>
            </a:r>
            <a:r>
              <a:rPr lang="fr-FR" dirty="0"/>
              <a:t> » à Oran.</a:t>
            </a:r>
          </a:p>
        </p:txBody>
      </p:sp>
      <p:pic>
        <p:nvPicPr>
          <p:cNvPr id="6" name="Espace réservé du contenu 5" descr="DESSIN HUMORISTIQUE 3">
            <a:extLst>
              <a:ext uri="{FF2B5EF4-FFF2-40B4-BE49-F238E27FC236}">
                <a16:creationId xmlns:a16="http://schemas.microsoft.com/office/drawing/2014/main" id="{289A259E-EBB2-8449-BC19-3CEE5BC6DBDC}"/>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718156" y="1690687"/>
            <a:ext cx="3755691" cy="4486275"/>
          </a:xfrm>
          <a:prstGeom prst="rect">
            <a:avLst/>
          </a:prstGeom>
          <a:solidFill>
            <a:srgbClr val="FFFFFF">
              <a:shade val="85000"/>
            </a:srgbClr>
          </a:solidFill>
          <a:ln w="88900" cap="sq">
            <a:solidFill>
              <a:schemeClr val="tx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0639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7E842FAA-3DF7-3546-8E10-86A5BFCD8AB6}"/>
              </a:ext>
            </a:extLst>
          </p:cNvPr>
          <p:cNvSpPr>
            <a:spLocks noGrp="1"/>
          </p:cNvSpPr>
          <p:nvPr>
            <p:ph type="title"/>
          </p:nvPr>
        </p:nvSpPr>
        <p:spPr>
          <a:xfrm>
            <a:off x="838200" y="365125"/>
            <a:ext cx="10515600" cy="6035675"/>
          </a:xfrm>
        </p:spPr>
        <p:txBody>
          <a:bodyPr/>
          <a:lstStyle/>
          <a:p>
            <a:pPr algn="ctr"/>
            <a:r>
              <a:rPr lang="fr-FR" b="1" i="1" dirty="0">
                <a:solidFill>
                  <a:schemeClr val="accent5">
                    <a:lumMod val="75000"/>
                  </a:schemeClr>
                </a:solidFill>
                <a:latin typeface="Lucida Calligraphy" panose="03010101010101010101" pitchFamily="66" charset="77"/>
              </a:rPr>
              <a:t>Les instituteurs</a:t>
            </a:r>
            <a:endParaRPr lang="fr-FR" dirty="0">
              <a:solidFill>
                <a:schemeClr val="accent5">
                  <a:lumMod val="75000"/>
                </a:schemeClr>
              </a:solidFill>
            </a:endParaRPr>
          </a:p>
        </p:txBody>
      </p:sp>
    </p:spTree>
    <p:extLst>
      <p:ext uri="{BB962C8B-B14F-4D97-AF65-F5344CB8AC3E}">
        <p14:creationId xmlns:p14="http://schemas.microsoft.com/office/powerpoint/2010/main" val="3191226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524DA7-265D-E94F-AD07-77BC9C9E76D7}"/>
              </a:ext>
            </a:extLst>
          </p:cNvPr>
          <p:cNvSpPr>
            <a:spLocks noGrp="1"/>
          </p:cNvSpPr>
          <p:nvPr>
            <p:ph type="title"/>
          </p:nvPr>
        </p:nvSpPr>
        <p:spPr/>
        <p:txBody>
          <a:bodyPr/>
          <a:lstStyle/>
          <a:p>
            <a:r>
              <a:rPr lang="fr-FR" b="1" i="1" dirty="0">
                <a:solidFill>
                  <a:schemeClr val="accent5">
                    <a:lumMod val="75000"/>
                  </a:schemeClr>
                </a:solidFill>
                <a:latin typeface="Lucida Calligraphy" panose="03010101010101010101" pitchFamily="66" charset="77"/>
              </a:rPr>
              <a:t>L’instituteur BIEUVILLE</a:t>
            </a:r>
            <a:endParaRPr lang="fr-FR" dirty="0">
              <a:solidFill>
                <a:schemeClr val="accent5">
                  <a:lumMod val="75000"/>
                </a:schemeClr>
              </a:solidFill>
            </a:endParaRPr>
          </a:p>
        </p:txBody>
      </p:sp>
      <p:sp>
        <p:nvSpPr>
          <p:cNvPr id="3" name="Espace réservé du contenu 2">
            <a:extLst>
              <a:ext uri="{FF2B5EF4-FFF2-40B4-BE49-F238E27FC236}">
                <a16:creationId xmlns:a16="http://schemas.microsoft.com/office/drawing/2014/main" id="{51D558FA-0580-904D-81AF-FF7414948C2A}"/>
              </a:ext>
            </a:extLst>
          </p:cNvPr>
          <p:cNvSpPr>
            <a:spLocks noGrp="1"/>
          </p:cNvSpPr>
          <p:nvPr>
            <p:ph sz="half" idx="1"/>
          </p:nvPr>
        </p:nvSpPr>
        <p:spPr>
          <a:xfrm>
            <a:off x="838200" y="1534332"/>
            <a:ext cx="6647481" cy="5200570"/>
          </a:xfrm>
        </p:spPr>
        <p:txBody>
          <a:bodyPr>
            <a:normAutofit fontScale="92500" lnSpcReduction="10000"/>
          </a:bodyPr>
          <a:lstStyle/>
          <a:p>
            <a:pPr algn="just"/>
            <a:r>
              <a:rPr lang="fr-FR" dirty="0"/>
              <a:t>L’instituteur BIEUVILLE est connu pour avoir rédigé une monographie de Carrières-Saint-Denis en 1899.</a:t>
            </a:r>
          </a:p>
          <a:p>
            <a:pPr algn="just"/>
            <a:r>
              <a:rPr lang="fr-FR" dirty="0"/>
              <a:t>Son texte de 18 pages commence tout d’abord par le plan général de la commune à l’échelle de 1/20 000ème : l’île de Chatou n’est pas encore reliée à celle de Bezons, la route de Chatou est désignée comme étant le « </a:t>
            </a:r>
            <a:r>
              <a:rPr lang="fr-FR" i="1" dirty="0"/>
              <a:t>chemin de la grande communication</a:t>
            </a:r>
            <a:r>
              <a:rPr lang="fr-FR" dirty="0"/>
              <a:t> ».</a:t>
            </a:r>
          </a:p>
          <a:p>
            <a:pPr algn="just"/>
            <a:r>
              <a:rPr lang="fr-FR" dirty="0"/>
              <a:t>Selon lui, le village « </a:t>
            </a:r>
            <a:r>
              <a:rPr lang="fr-FR" i="1" dirty="0"/>
              <a:t>offre un aspect des plus pittoresques </a:t>
            </a:r>
            <a:r>
              <a:rPr lang="fr-FR" dirty="0"/>
              <a:t>». 1 500 habitants y vivent. La vigne couvre 120 ha sur 500 ha et produit un petit vin d’une certaine renommée qui n’arrive pas à satisfaire la demande.</a:t>
            </a:r>
          </a:p>
        </p:txBody>
      </p:sp>
      <p:pic>
        <p:nvPicPr>
          <p:cNvPr id="5" name="Espace réservé du contenu 4" descr="PLAN GENERAL DE LA COMMUNE">
            <a:extLst>
              <a:ext uri="{FF2B5EF4-FFF2-40B4-BE49-F238E27FC236}">
                <a16:creationId xmlns:a16="http://schemas.microsoft.com/office/drawing/2014/main" id="{D211B081-C38C-6148-A57D-E8E6EB822218}"/>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842142" y="1534332"/>
            <a:ext cx="3511658" cy="4642630"/>
          </a:xfrm>
          <a:prstGeom prst="rect">
            <a:avLst/>
          </a:prstGeom>
          <a:solidFill>
            <a:srgbClr val="FFFFFF">
              <a:shade val="85000"/>
            </a:srgbClr>
          </a:solidFill>
          <a:ln w="88900" cap="sq">
            <a:solidFill>
              <a:schemeClr val="accent1">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20283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371AF0-B58B-9749-9A16-3D866864346D}"/>
              </a:ext>
            </a:extLst>
          </p:cNvPr>
          <p:cNvSpPr>
            <a:spLocks noGrp="1"/>
          </p:cNvSpPr>
          <p:nvPr>
            <p:ph type="title"/>
          </p:nvPr>
        </p:nvSpPr>
        <p:spPr/>
        <p:txBody>
          <a:bodyPr/>
          <a:lstStyle/>
          <a:p>
            <a:r>
              <a:rPr lang="fr-FR" b="1" i="1" dirty="0">
                <a:solidFill>
                  <a:schemeClr val="accent5">
                    <a:lumMod val="75000"/>
                  </a:schemeClr>
                </a:solidFill>
                <a:latin typeface="Lucida Calligraphy" panose="03010101010101010101" pitchFamily="66" charset="77"/>
              </a:rPr>
              <a:t>L’instruction publique</a:t>
            </a:r>
            <a:endParaRPr lang="fr-FR" dirty="0"/>
          </a:p>
        </p:txBody>
      </p:sp>
      <p:sp>
        <p:nvSpPr>
          <p:cNvPr id="3" name="Espace réservé du contenu 2">
            <a:extLst>
              <a:ext uri="{FF2B5EF4-FFF2-40B4-BE49-F238E27FC236}">
                <a16:creationId xmlns:a16="http://schemas.microsoft.com/office/drawing/2014/main" id="{A888B3A3-20D9-254F-A27C-1BFAA7AA6914}"/>
              </a:ext>
            </a:extLst>
          </p:cNvPr>
          <p:cNvSpPr>
            <a:spLocks noGrp="1"/>
          </p:cNvSpPr>
          <p:nvPr>
            <p:ph sz="half" idx="1"/>
          </p:nvPr>
        </p:nvSpPr>
        <p:spPr>
          <a:xfrm>
            <a:off x="838200" y="1484663"/>
            <a:ext cx="6755969" cy="5172748"/>
          </a:xfrm>
        </p:spPr>
        <p:txBody>
          <a:bodyPr>
            <a:normAutofit fontScale="92500" lnSpcReduction="10000"/>
          </a:bodyPr>
          <a:lstStyle/>
          <a:p>
            <a:pPr algn="just"/>
            <a:r>
              <a:rPr lang="fr-FR" dirty="0"/>
              <a:t>L’existence d’un maître d’école en 1785 et 1792 est mentionnée dans les registres municipaux. L’instruction des filles, décidée pour abonder le salaire de l’instituteur, débute en 1820, débouchant sur la création d’une école de filles en 1830. La mairie école est construite en 1848 puis, à partir de 1883, furent adjointes deux classes supplémentaires, l’une pour les filles, l’autre pour les garçons. </a:t>
            </a:r>
          </a:p>
          <a:p>
            <a:pPr algn="just"/>
            <a:r>
              <a:rPr lang="fr-FR" dirty="0"/>
              <a:t>L’école des garçons, rue Victor Hugo, sera construite en 1884, laissant la mairie école pour l’instruction des filles exclusivement. Une classe enfantine (moins de 3 ans) est créée peu après. En tout, ce sont 300 enfants qui sont scolarisés à Carrières.</a:t>
            </a:r>
            <a:r>
              <a:rPr lang="fr-FR" dirty="0">
                <a:effectLst/>
              </a:rPr>
              <a:t> </a:t>
            </a:r>
            <a:endParaRPr lang="fr-FR" dirty="0"/>
          </a:p>
          <a:p>
            <a:endParaRPr lang="fr-FR" dirty="0"/>
          </a:p>
        </p:txBody>
      </p:sp>
      <p:pic>
        <p:nvPicPr>
          <p:cNvPr id="5" name="Espace réservé du contenu 4" descr="PLAN DE L'ECOLE DE GARCONS">
            <a:extLst>
              <a:ext uri="{FF2B5EF4-FFF2-40B4-BE49-F238E27FC236}">
                <a16:creationId xmlns:a16="http://schemas.microsoft.com/office/drawing/2014/main" id="{6C9745BA-3EB8-4143-8110-7FCDC9DFAC23}"/>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950631" y="1484663"/>
            <a:ext cx="3403169" cy="4862782"/>
          </a:xfrm>
          <a:prstGeom prst="rect">
            <a:avLst/>
          </a:prstGeom>
          <a:solidFill>
            <a:srgbClr val="FFFFFF">
              <a:shade val="85000"/>
            </a:srgbClr>
          </a:solidFill>
          <a:ln w="88900" cap="sq">
            <a:solidFill>
              <a:schemeClr val="accent1">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88093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E53699-9677-5E44-B4A3-9C0E8553A708}"/>
              </a:ext>
            </a:extLst>
          </p:cNvPr>
          <p:cNvSpPr>
            <a:spLocks noGrp="1"/>
          </p:cNvSpPr>
          <p:nvPr>
            <p:ph type="title"/>
          </p:nvPr>
        </p:nvSpPr>
        <p:spPr/>
        <p:txBody>
          <a:bodyPr/>
          <a:lstStyle/>
          <a:p>
            <a:r>
              <a:rPr lang="fr-FR" b="1" i="1" dirty="0">
                <a:solidFill>
                  <a:schemeClr val="accent5">
                    <a:lumMod val="75000"/>
                  </a:schemeClr>
                </a:solidFill>
                <a:latin typeface="Lucida Calligraphy" panose="03010101010101010101" pitchFamily="66" charset="77"/>
              </a:rPr>
              <a:t>L’instituteur SIMON</a:t>
            </a:r>
            <a:endParaRPr lang="fr-FR" dirty="0"/>
          </a:p>
        </p:txBody>
      </p:sp>
      <p:sp>
        <p:nvSpPr>
          <p:cNvPr id="3" name="Espace réservé du contenu 2">
            <a:extLst>
              <a:ext uri="{FF2B5EF4-FFF2-40B4-BE49-F238E27FC236}">
                <a16:creationId xmlns:a16="http://schemas.microsoft.com/office/drawing/2014/main" id="{B5EB9978-ED84-A54C-8AC4-26968E114E71}"/>
              </a:ext>
            </a:extLst>
          </p:cNvPr>
          <p:cNvSpPr>
            <a:spLocks noGrp="1"/>
          </p:cNvSpPr>
          <p:nvPr>
            <p:ph sz="half" idx="1"/>
          </p:nvPr>
        </p:nvSpPr>
        <p:spPr>
          <a:xfrm>
            <a:off x="838200" y="1690687"/>
            <a:ext cx="5544519" cy="5167313"/>
          </a:xfrm>
        </p:spPr>
        <p:txBody>
          <a:bodyPr>
            <a:normAutofit fontScale="85000" lnSpcReduction="20000"/>
          </a:bodyPr>
          <a:lstStyle/>
          <a:p>
            <a:pPr algn="just"/>
            <a:r>
              <a:rPr lang="fr-FR" dirty="0"/>
              <a:t>Monsieur SIMON est l’un de ces « </a:t>
            </a:r>
            <a:r>
              <a:rPr lang="fr-FR" i="1" dirty="0"/>
              <a:t>hussards noirs de la République </a:t>
            </a:r>
            <a:r>
              <a:rPr lang="fr-FR" dirty="0"/>
              <a:t>» qui remplirent avec foi leur devoir d’enseignants laïcs, en faisant l’éloge du travail bien fait et du patriotisme. </a:t>
            </a:r>
          </a:p>
          <a:p>
            <a:pPr algn="just"/>
            <a:r>
              <a:rPr lang="fr-FR" dirty="0"/>
              <a:t>Il fait partie de la « </a:t>
            </a:r>
            <a:r>
              <a:rPr lang="fr-FR" i="1" dirty="0"/>
              <a:t>Société républicaine des conférences populaires » </a:t>
            </a:r>
            <a:r>
              <a:rPr lang="fr-FR" dirty="0"/>
              <a:t>fondée en 1890 par Emile Jean GUERIN-CATELAIN afin de promouvoir l’instruction dans toutes les communes de France au moyen de conférences publiques et gratuites, littéraires, scientifiques, commerciales, agricoles…</a:t>
            </a:r>
          </a:p>
          <a:p>
            <a:pPr algn="just"/>
            <a:r>
              <a:rPr lang="fr-FR" dirty="0"/>
              <a:t>En 1895, le ministère de l’Instruction Publique met à disposition des appareils de projections lumineuses et des collections de vues photographiques.</a:t>
            </a:r>
          </a:p>
        </p:txBody>
      </p:sp>
      <p:pic>
        <p:nvPicPr>
          <p:cNvPr id="14" name="Espace réservé du contenu 13">
            <a:extLst>
              <a:ext uri="{FF2B5EF4-FFF2-40B4-BE49-F238E27FC236}">
                <a16:creationId xmlns:a16="http://schemas.microsoft.com/office/drawing/2014/main" id="{AD91F3BF-F214-4E43-B781-505A0D2C1732}"/>
              </a:ext>
            </a:extLst>
          </p:cNvPr>
          <p:cNvPicPr>
            <a:picLocks noGrp="1" noChangeAspect="1"/>
          </p:cNvPicPr>
          <p:nvPr>
            <p:ph sz="half" idx="2"/>
          </p:nvPr>
        </p:nvPicPr>
        <p:blipFill>
          <a:blip r:embed="rId2"/>
          <a:stretch>
            <a:fillRect/>
          </a:stretch>
        </p:blipFill>
        <p:spPr>
          <a:xfrm>
            <a:off x="6606153" y="1876668"/>
            <a:ext cx="4971081" cy="3410545"/>
          </a:xfrm>
          <a:prstGeom prst="rect">
            <a:avLst/>
          </a:prstGeom>
          <a:solidFill>
            <a:srgbClr val="FFFFFF">
              <a:shade val="85000"/>
            </a:srgbClr>
          </a:solidFill>
          <a:ln w="88900" cap="sq">
            <a:solidFill>
              <a:schemeClr val="accent5">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6042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7F8968-F2D8-7748-9B73-3486150E3EE7}"/>
              </a:ext>
            </a:extLst>
          </p:cNvPr>
          <p:cNvSpPr>
            <a:spLocks noGrp="1"/>
          </p:cNvSpPr>
          <p:nvPr>
            <p:ph type="title"/>
          </p:nvPr>
        </p:nvSpPr>
        <p:spPr/>
        <p:txBody>
          <a:bodyPr/>
          <a:lstStyle/>
          <a:p>
            <a:r>
              <a:rPr lang="fr-FR" b="1" i="1" dirty="0">
                <a:solidFill>
                  <a:schemeClr val="accent5">
                    <a:lumMod val="75000"/>
                  </a:schemeClr>
                </a:solidFill>
                <a:latin typeface="Lucida Calligraphy" panose="03010101010101010101" pitchFamily="66" charset="77"/>
              </a:rPr>
              <a:t>«  La Tradition et l’Histoire »</a:t>
            </a:r>
            <a:endParaRPr lang="fr-FR" dirty="0"/>
          </a:p>
        </p:txBody>
      </p:sp>
      <p:sp>
        <p:nvSpPr>
          <p:cNvPr id="3" name="Espace réservé du contenu 2">
            <a:extLst>
              <a:ext uri="{FF2B5EF4-FFF2-40B4-BE49-F238E27FC236}">
                <a16:creationId xmlns:a16="http://schemas.microsoft.com/office/drawing/2014/main" id="{A35F56AE-A8DA-0A4E-B16B-95D224452FA6}"/>
              </a:ext>
            </a:extLst>
          </p:cNvPr>
          <p:cNvSpPr>
            <a:spLocks noGrp="1"/>
          </p:cNvSpPr>
          <p:nvPr>
            <p:ph sz="half" idx="1"/>
          </p:nvPr>
        </p:nvSpPr>
        <p:spPr>
          <a:xfrm>
            <a:off x="838200" y="1825624"/>
            <a:ext cx="5181600" cy="4885141"/>
          </a:xfrm>
        </p:spPr>
        <p:txBody>
          <a:bodyPr>
            <a:normAutofit fontScale="85000" lnSpcReduction="20000"/>
          </a:bodyPr>
          <a:lstStyle/>
          <a:p>
            <a:pPr algn="just"/>
            <a:r>
              <a:rPr lang="fr-FR" dirty="0"/>
              <a:t>Monsieur SIMON donne le samedi 23 janvier 1904, devant Monsieur CRUCHET maire de Carrières et Paul DOUMER député de l’Aisne, une conférence sur « </a:t>
            </a:r>
            <a:r>
              <a:rPr lang="fr-FR" i="1" dirty="0"/>
              <a:t>La Tradition et l’Histoire</a:t>
            </a:r>
            <a:r>
              <a:rPr lang="fr-FR" dirty="0"/>
              <a:t> ».</a:t>
            </a:r>
          </a:p>
          <a:p>
            <a:pPr algn="just"/>
            <a:r>
              <a:rPr lang="fr-FR" dirty="0"/>
              <a:t>Il retrace l’histoire de Carrières au Moyen-Âge, sous l’Ancien Régime, la Révolution et la naissance de la première municipalité en 1787.</a:t>
            </a:r>
          </a:p>
          <a:p>
            <a:pPr algn="just"/>
            <a:r>
              <a:rPr lang="fr-FR" dirty="0"/>
              <a:t>Il demande de respecter la politesse, la bonne conduite, l’étude, le travail soigné et de remplir ses devoirs.</a:t>
            </a:r>
          </a:p>
          <a:p>
            <a:pPr algn="just"/>
            <a:r>
              <a:rPr lang="fr-FR" dirty="0"/>
              <a:t>Il conclue ainsi : « </a:t>
            </a:r>
            <a:r>
              <a:rPr lang="fr-FR" i="1" dirty="0"/>
              <a:t>Gardons vivace l’amour de la famille, de la patrie et de l’humanité </a:t>
            </a:r>
            <a:r>
              <a:rPr lang="fr-FR" dirty="0"/>
              <a:t>».</a:t>
            </a:r>
          </a:p>
          <a:p>
            <a:pPr algn="just"/>
            <a:endParaRPr lang="fr-FR" dirty="0"/>
          </a:p>
          <a:p>
            <a:endParaRPr lang="fr-FR" dirty="0"/>
          </a:p>
        </p:txBody>
      </p:sp>
      <p:pic>
        <p:nvPicPr>
          <p:cNvPr id="5" name="Espace réservé du contenu 4" descr="CONFERENCE M">
            <a:extLst>
              <a:ext uri="{FF2B5EF4-FFF2-40B4-BE49-F238E27FC236}">
                <a16:creationId xmlns:a16="http://schemas.microsoft.com/office/drawing/2014/main" id="{4E54D0FF-DA13-1248-913A-0B32A3B282F3}"/>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210300" y="2070894"/>
            <a:ext cx="5105400" cy="3860800"/>
          </a:xfrm>
          <a:prstGeom prst="rect">
            <a:avLst/>
          </a:prstGeom>
          <a:solidFill>
            <a:srgbClr val="FFFFFF">
              <a:shade val="85000"/>
            </a:srgbClr>
          </a:solidFill>
          <a:ln w="88900" cap="sq">
            <a:solidFill>
              <a:schemeClr val="accent1">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87614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D712ACDA-CB32-9F41-A176-E2324C896DD7}"/>
              </a:ext>
            </a:extLst>
          </p:cNvPr>
          <p:cNvSpPr>
            <a:spLocks noGrp="1"/>
          </p:cNvSpPr>
          <p:nvPr>
            <p:ph type="title"/>
          </p:nvPr>
        </p:nvSpPr>
        <p:spPr>
          <a:xfrm>
            <a:off x="838200" y="365125"/>
            <a:ext cx="10515600" cy="6097668"/>
          </a:xfrm>
        </p:spPr>
        <p:txBody>
          <a:bodyPr/>
          <a:lstStyle/>
          <a:p>
            <a:pPr algn="ctr"/>
            <a:r>
              <a:rPr lang="fr-FR" b="1" i="1" dirty="0">
                <a:solidFill>
                  <a:srgbClr val="C00000"/>
                </a:solidFill>
                <a:latin typeface="Lucida Calligraphy" panose="03010101010101010101" pitchFamily="66" charset="77"/>
              </a:rPr>
              <a:t>Les héros</a:t>
            </a:r>
            <a:endParaRPr lang="fr-FR" dirty="0">
              <a:solidFill>
                <a:srgbClr val="C00000"/>
              </a:solidFill>
            </a:endParaRPr>
          </a:p>
        </p:txBody>
      </p:sp>
    </p:spTree>
    <p:extLst>
      <p:ext uri="{BB962C8B-B14F-4D97-AF65-F5344CB8AC3E}">
        <p14:creationId xmlns:p14="http://schemas.microsoft.com/office/powerpoint/2010/main" val="2015945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5EBA69-67F5-4541-A18B-8F4EB662460C}"/>
              </a:ext>
            </a:extLst>
          </p:cNvPr>
          <p:cNvSpPr>
            <a:spLocks noGrp="1"/>
          </p:cNvSpPr>
          <p:nvPr>
            <p:ph type="title"/>
          </p:nvPr>
        </p:nvSpPr>
        <p:spPr/>
        <p:txBody>
          <a:bodyPr/>
          <a:lstStyle/>
          <a:p>
            <a:r>
              <a:rPr lang="fr-FR" b="1" i="1" dirty="0">
                <a:solidFill>
                  <a:srgbClr val="C00000"/>
                </a:solidFill>
                <a:latin typeface="Lucida Calligraphy" panose="03010101010101010101" pitchFamily="66" charset="77"/>
              </a:rPr>
              <a:t>Guillaume BORREAU, abbé de Carrières-Saint-Denis</a:t>
            </a:r>
            <a:endParaRPr lang="fr-FR" dirty="0">
              <a:solidFill>
                <a:srgbClr val="C00000"/>
              </a:solidFill>
            </a:endParaRPr>
          </a:p>
        </p:txBody>
      </p:sp>
      <p:sp>
        <p:nvSpPr>
          <p:cNvPr id="3" name="Espace réservé du contenu 2">
            <a:extLst>
              <a:ext uri="{FF2B5EF4-FFF2-40B4-BE49-F238E27FC236}">
                <a16:creationId xmlns:a16="http://schemas.microsoft.com/office/drawing/2014/main" id="{6316547D-C55D-9445-A2AE-35222AABDEC9}"/>
              </a:ext>
            </a:extLst>
          </p:cNvPr>
          <p:cNvSpPr>
            <a:spLocks noGrp="1"/>
          </p:cNvSpPr>
          <p:nvPr>
            <p:ph sz="half" idx="1"/>
          </p:nvPr>
        </p:nvSpPr>
        <p:spPr/>
        <p:txBody>
          <a:bodyPr>
            <a:normAutofit fontScale="92500" lnSpcReduction="20000"/>
          </a:bodyPr>
          <a:lstStyle/>
          <a:p>
            <a:pPr algn="just"/>
            <a:r>
              <a:rPr lang="fr-FR" dirty="0"/>
              <a:t>En 1870, les prussiens encerclent Paris sans pouvoir y pénétrer car elle est protégée par une enceinte de 31 km, 94 bastions et une ligne de forts dont le Mont Valérien.</a:t>
            </a:r>
          </a:p>
          <a:p>
            <a:pPr algn="just"/>
            <a:r>
              <a:rPr lang="fr-FR" dirty="0"/>
              <a:t>Le 19 septembre, les premiers uhlans entrent à Chatou sous le commandement du colonel CRUSIUS. A Bezons, ils coupent les liaisons télégraphiques.</a:t>
            </a:r>
          </a:p>
          <a:p>
            <a:pPr algn="just"/>
            <a:r>
              <a:rPr lang="fr-FR" dirty="0"/>
              <a:t> Ils occupent et vident les maisons de leur contenu selon leurs besoins et sont l’objet d’escarmouches le long de la Seine.</a:t>
            </a:r>
          </a:p>
        </p:txBody>
      </p:sp>
      <p:pic>
        <p:nvPicPr>
          <p:cNvPr id="5" name="Espace réservé du contenu 4" descr="7">
            <a:extLst>
              <a:ext uri="{FF2B5EF4-FFF2-40B4-BE49-F238E27FC236}">
                <a16:creationId xmlns:a16="http://schemas.microsoft.com/office/drawing/2014/main" id="{50BDDF39-248A-334D-B6F7-4C8B3CAA252A}"/>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972300" y="1899444"/>
            <a:ext cx="3581400" cy="4203700"/>
          </a:xfrm>
          <a:prstGeom prst="rect">
            <a:avLst/>
          </a:prstGeom>
          <a:noFill/>
          <a:ln w="76200">
            <a:solidFill>
              <a:srgbClr val="C41D08"/>
            </a:solidFill>
            <a:miter lim="800000"/>
            <a:headEnd/>
            <a:tailEnd/>
          </a:ln>
        </p:spPr>
      </p:pic>
    </p:spTree>
    <p:extLst>
      <p:ext uri="{BB962C8B-B14F-4D97-AF65-F5344CB8AC3E}">
        <p14:creationId xmlns:p14="http://schemas.microsoft.com/office/powerpoint/2010/main" val="249766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7178B3-A466-924E-AA6B-DD1005DEF495}"/>
              </a:ext>
            </a:extLst>
          </p:cNvPr>
          <p:cNvSpPr>
            <a:spLocks noGrp="1"/>
          </p:cNvSpPr>
          <p:nvPr>
            <p:ph type="title"/>
          </p:nvPr>
        </p:nvSpPr>
        <p:spPr/>
        <p:txBody>
          <a:bodyPr/>
          <a:lstStyle/>
          <a:p>
            <a:r>
              <a:rPr lang="fr-FR" b="1" i="1" dirty="0">
                <a:solidFill>
                  <a:srgbClr val="C00000"/>
                </a:solidFill>
                <a:latin typeface="Lucida Calligraphy" panose="03010101010101010101" pitchFamily="66" charset="77"/>
              </a:rPr>
              <a:t>Une guerre de position</a:t>
            </a:r>
            <a:endParaRPr lang="fr-FR" dirty="0"/>
          </a:p>
        </p:txBody>
      </p:sp>
      <p:sp>
        <p:nvSpPr>
          <p:cNvPr id="3" name="Espace réservé du contenu 2">
            <a:extLst>
              <a:ext uri="{FF2B5EF4-FFF2-40B4-BE49-F238E27FC236}">
                <a16:creationId xmlns:a16="http://schemas.microsoft.com/office/drawing/2014/main" id="{B283418E-2BA9-F34B-A8A0-F35379F85D7F}"/>
              </a:ext>
            </a:extLst>
          </p:cNvPr>
          <p:cNvSpPr>
            <a:spLocks noGrp="1"/>
          </p:cNvSpPr>
          <p:nvPr>
            <p:ph sz="half" idx="1"/>
          </p:nvPr>
        </p:nvSpPr>
        <p:spPr>
          <a:xfrm>
            <a:off x="838200" y="1690688"/>
            <a:ext cx="5181600" cy="5145702"/>
          </a:xfrm>
        </p:spPr>
        <p:txBody>
          <a:bodyPr>
            <a:normAutofit fontScale="92500" lnSpcReduction="20000"/>
          </a:bodyPr>
          <a:lstStyle/>
          <a:p>
            <a:pPr algn="just"/>
            <a:r>
              <a:rPr lang="fr-FR" dirty="0"/>
              <a:t>Les Prussiens occupent Carrières, Bezons et Chatou. Les Français tiennent Rueil et Nanterre.</a:t>
            </a:r>
          </a:p>
          <a:p>
            <a:pPr algn="just"/>
            <a:r>
              <a:rPr lang="fr-FR" dirty="0"/>
              <a:t>Le 21 octobre, le général DUCROT lance une offensive sur la Malmaison, Bougival, Buzenval et </a:t>
            </a:r>
            <a:r>
              <a:rPr lang="fr-FR" dirty="0" err="1"/>
              <a:t>Cucufa</a:t>
            </a:r>
            <a:r>
              <a:rPr lang="fr-FR" dirty="0"/>
              <a:t>, protégée par les tirs du Mont Valérien : Chatou recevra 1200 obus !</a:t>
            </a:r>
          </a:p>
          <a:p>
            <a:pPr algn="just"/>
            <a:r>
              <a:rPr lang="fr-FR" dirty="0"/>
              <a:t>Près de 60 000 hommes établiront la jonction à Rouen avec une armée en cours de constitution mais notre zone de combats reste toujours occupée. Les ponts de Chatou et d’Argenteuil sont incendiés par l’armée française.</a:t>
            </a:r>
          </a:p>
        </p:txBody>
      </p:sp>
      <p:pic>
        <p:nvPicPr>
          <p:cNvPr id="7" name="Espace réservé du contenu 6">
            <a:extLst>
              <a:ext uri="{FF2B5EF4-FFF2-40B4-BE49-F238E27FC236}">
                <a16:creationId xmlns:a16="http://schemas.microsoft.com/office/drawing/2014/main" id="{FBBE7E9F-B13B-0B4F-8D55-CF4B66525207}"/>
              </a:ext>
            </a:extLst>
          </p:cNvPr>
          <p:cNvPicPr>
            <a:picLocks noGrp="1" noChangeAspect="1"/>
          </p:cNvPicPr>
          <p:nvPr>
            <p:ph sz="half" idx="2"/>
          </p:nvPr>
        </p:nvPicPr>
        <p:blipFill rotWithShape="1">
          <a:blip r:embed="rId2"/>
          <a:srcRect b="9985"/>
          <a:stretch/>
        </p:blipFill>
        <p:spPr>
          <a:xfrm>
            <a:off x="6328475" y="1841123"/>
            <a:ext cx="5181600" cy="2823867"/>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69192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1CB929-570D-DC47-BAF6-E316B9BC5035}"/>
              </a:ext>
            </a:extLst>
          </p:cNvPr>
          <p:cNvSpPr>
            <a:spLocks noGrp="1"/>
          </p:cNvSpPr>
          <p:nvPr>
            <p:ph type="title"/>
          </p:nvPr>
        </p:nvSpPr>
        <p:spPr/>
        <p:txBody>
          <a:bodyPr/>
          <a:lstStyle/>
          <a:p>
            <a:r>
              <a:rPr lang="fr-FR" b="1" i="1" dirty="0">
                <a:solidFill>
                  <a:schemeClr val="accent2">
                    <a:lumMod val="75000"/>
                  </a:schemeClr>
                </a:solidFill>
                <a:latin typeface="Lucida Calligraphy" panose="03010101010101010101" pitchFamily="66" charset="77"/>
              </a:rPr>
              <a:t>Théodore Etienne VOILLEREAU</a:t>
            </a:r>
            <a:endParaRPr lang="fr-FR" dirty="0">
              <a:solidFill>
                <a:schemeClr val="accent2">
                  <a:lumMod val="75000"/>
                </a:schemeClr>
              </a:solidFill>
            </a:endParaRPr>
          </a:p>
        </p:txBody>
      </p:sp>
      <p:sp>
        <p:nvSpPr>
          <p:cNvPr id="3" name="Espace réservé du contenu 2">
            <a:extLst>
              <a:ext uri="{FF2B5EF4-FFF2-40B4-BE49-F238E27FC236}">
                <a16:creationId xmlns:a16="http://schemas.microsoft.com/office/drawing/2014/main" id="{224E1956-82D9-8146-B257-254A037368FD}"/>
              </a:ext>
            </a:extLst>
          </p:cNvPr>
          <p:cNvSpPr>
            <a:spLocks noGrp="1"/>
          </p:cNvSpPr>
          <p:nvPr>
            <p:ph sz="half" idx="1"/>
          </p:nvPr>
        </p:nvSpPr>
        <p:spPr>
          <a:xfrm>
            <a:off x="838199" y="1825625"/>
            <a:ext cx="6229027" cy="4351338"/>
          </a:xfrm>
        </p:spPr>
        <p:txBody>
          <a:bodyPr>
            <a:normAutofit lnSpcReduction="10000"/>
          </a:bodyPr>
          <a:lstStyle/>
          <a:p>
            <a:pPr algn="just"/>
            <a:r>
              <a:rPr lang="fr-FR" dirty="0"/>
              <a:t>La famille VOILLEREAU est originaire de Bourgogne. Vignerons, ils montent à Nanterre pour y exercer le métier de champignonniste et carrier après l’arrivée du phylloxéra en 1860.</a:t>
            </a:r>
          </a:p>
          <a:p>
            <a:pPr algn="just"/>
            <a:r>
              <a:rPr lang="fr-FR" dirty="0"/>
              <a:t>Théodore se marie en 1881 avec Marie-Justine DEMESTRE. Ils habitent à Montesson de 1881 à 1886 au lieu-dit « </a:t>
            </a:r>
            <a:r>
              <a:rPr lang="fr-FR" i="1" dirty="0"/>
              <a:t>Les Carrières</a:t>
            </a:r>
            <a:r>
              <a:rPr lang="fr-FR" dirty="0"/>
              <a:t> » puis à Carrières, quartier du « </a:t>
            </a:r>
            <a:r>
              <a:rPr lang="fr-FR" i="1" dirty="0"/>
              <a:t>Montoir</a:t>
            </a:r>
            <a:r>
              <a:rPr lang="fr-FR" dirty="0"/>
              <a:t> ». Leur quatre fils seront tous champignonnistes.</a:t>
            </a:r>
          </a:p>
          <a:p>
            <a:endParaRPr lang="fr-FR" dirty="0"/>
          </a:p>
        </p:txBody>
      </p:sp>
      <p:pic>
        <p:nvPicPr>
          <p:cNvPr id="5" name="Espace réservé du contenu 4">
            <a:extLst>
              <a:ext uri="{FF2B5EF4-FFF2-40B4-BE49-F238E27FC236}">
                <a16:creationId xmlns:a16="http://schemas.microsoft.com/office/drawing/2014/main" id="{2B2FD657-5492-F84F-947F-6738E36AF18D}"/>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456960" y="1825625"/>
            <a:ext cx="3696962" cy="4351338"/>
          </a:xfrm>
          <a:prstGeom prst="rect">
            <a:avLst/>
          </a:prstGeom>
          <a:solidFill>
            <a:srgbClr val="FFFFFF">
              <a:shade val="85000"/>
            </a:srgbClr>
          </a:solidFill>
          <a:ln w="88900" cap="sq">
            <a:solidFill>
              <a:schemeClr val="accent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40815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DC86E4-382B-994F-BA2A-2537AD709668}"/>
              </a:ext>
            </a:extLst>
          </p:cNvPr>
          <p:cNvSpPr>
            <a:spLocks noGrp="1"/>
          </p:cNvSpPr>
          <p:nvPr>
            <p:ph type="title"/>
          </p:nvPr>
        </p:nvSpPr>
        <p:spPr>
          <a:xfrm>
            <a:off x="838200" y="365125"/>
            <a:ext cx="9158207" cy="1325563"/>
          </a:xfrm>
        </p:spPr>
        <p:txBody>
          <a:bodyPr/>
          <a:lstStyle/>
          <a:p>
            <a:r>
              <a:rPr lang="fr-FR" b="1" i="1" dirty="0">
                <a:solidFill>
                  <a:srgbClr val="C00000"/>
                </a:solidFill>
                <a:latin typeface="Lucida Calligraphy" panose="03010101010101010101" pitchFamily="66" charset="77"/>
              </a:rPr>
              <a:t>L’abbé Guillaume BORREAU, un brave</a:t>
            </a:r>
            <a:endParaRPr lang="fr-FR" dirty="0"/>
          </a:p>
        </p:txBody>
      </p:sp>
      <p:sp>
        <p:nvSpPr>
          <p:cNvPr id="3" name="Espace réservé du contenu 2">
            <a:extLst>
              <a:ext uri="{FF2B5EF4-FFF2-40B4-BE49-F238E27FC236}">
                <a16:creationId xmlns:a16="http://schemas.microsoft.com/office/drawing/2014/main" id="{0F656195-9123-4E42-857D-BBFC9245FA4E}"/>
              </a:ext>
            </a:extLst>
          </p:cNvPr>
          <p:cNvSpPr>
            <a:spLocks noGrp="1"/>
          </p:cNvSpPr>
          <p:nvPr>
            <p:ph sz="half" idx="1"/>
          </p:nvPr>
        </p:nvSpPr>
        <p:spPr>
          <a:xfrm>
            <a:off x="838200" y="1923162"/>
            <a:ext cx="7174424" cy="4742481"/>
          </a:xfrm>
        </p:spPr>
        <p:txBody>
          <a:bodyPr>
            <a:normAutofit fontScale="92500" lnSpcReduction="20000"/>
          </a:bodyPr>
          <a:lstStyle/>
          <a:p>
            <a:pPr algn="just"/>
            <a:r>
              <a:rPr lang="fr-FR" dirty="0"/>
              <a:t>Guillaume BORREAU, curé de Carrières, se rend 4 fois par semaine à Chatou pour y officier. Lors d’un de ses trajets, il fait prodiguer des soins par le docteur LELIEVRE à  un soldat badois blessé.</a:t>
            </a:r>
          </a:p>
          <a:p>
            <a:pPr algn="just"/>
            <a:r>
              <a:rPr lang="fr-FR" dirty="0"/>
              <a:t>Le 6 octobre, les Prussiens découvrent des armes dans le clocher de l’église. Le maire M. LAUBEUF et son secrétaire de mairie M. DUVIVIER sont condamnés à mort.</a:t>
            </a:r>
          </a:p>
          <a:p>
            <a:pPr algn="just"/>
            <a:r>
              <a:rPr lang="fr-FR" dirty="0"/>
              <a:t>L’abbé BORREAU se présente alors et offre sa vie en échange. Ayant appris l’acte de bonté de l’abbé BORREAU, le colonel CRUSIUS libère les otages et l’abbé.</a:t>
            </a:r>
          </a:p>
          <a:p>
            <a:pPr algn="just"/>
            <a:r>
              <a:rPr lang="fr-FR" dirty="0"/>
              <a:t>L’abbé BORREAU sera titularisé en 1872 et sera le curé de Chatou jusqu’à sa mort en 1892.</a:t>
            </a:r>
          </a:p>
        </p:txBody>
      </p:sp>
      <p:pic>
        <p:nvPicPr>
          <p:cNvPr id="5" name="Espace réservé du contenu 4" descr="6Fi043">
            <a:extLst>
              <a:ext uri="{FF2B5EF4-FFF2-40B4-BE49-F238E27FC236}">
                <a16:creationId xmlns:a16="http://schemas.microsoft.com/office/drawing/2014/main" id="{94A2E554-CFCC-5B40-A025-136CFFF15D8B}"/>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376242" y="1690687"/>
            <a:ext cx="3216490" cy="4539631"/>
          </a:xfrm>
          <a:prstGeom prst="rect">
            <a:avLst/>
          </a:prstGeom>
          <a:solidFill>
            <a:srgbClr val="76923C"/>
          </a:solidFill>
          <a:ln w="76200">
            <a:solidFill>
              <a:srgbClr val="C41D08"/>
            </a:solidFill>
            <a:miter lim="800000"/>
            <a:headEnd/>
            <a:tailEnd/>
          </a:ln>
        </p:spPr>
      </p:pic>
    </p:spTree>
    <p:extLst>
      <p:ext uri="{BB962C8B-B14F-4D97-AF65-F5344CB8AC3E}">
        <p14:creationId xmlns:p14="http://schemas.microsoft.com/office/powerpoint/2010/main" val="2006098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139DEA-6452-9840-8926-22EF00ADBAEE}"/>
              </a:ext>
            </a:extLst>
          </p:cNvPr>
          <p:cNvSpPr>
            <a:spLocks noGrp="1"/>
          </p:cNvSpPr>
          <p:nvPr>
            <p:ph type="title"/>
          </p:nvPr>
        </p:nvSpPr>
        <p:spPr/>
        <p:txBody>
          <a:bodyPr/>
          <a:lstStyle/>
          <a:p>
            <a:r>
              <a:rPr lang="fr-FR" b="1" i="1" dirty="0">
                <a:solidFill>
                  <a:srgbClr val="C00000"/>
                </a:solidFill>
                <a:latin typeface="Lucida Calligraphy" panose="03010101010101010101" pitchFamily="66" charset="77"/>
              </a:rPr>
              <a:t>Louis GANDILLET, « Mort pour la France »</a:t>
            </a:r>
            <a:endParaRPr lang="fr-FR" dirty="0"/>
          </a:p>
        </p:txBody>
      </p:sp>
      <p:sp>
        <p:nvSpPr>
          <p:cNvPr id="3" name="Espace réservé du contenu 2">
            <a:extLst>
              <a:ext uri="{FF2B5EF4-FFF2-40B4-BE49-F238E27FC236}">
                <a16:creationId xmlns:a16="http://schemas.microsoft.com/office/drawing/2014/main" id="{66CD9448-DBBA-2F4D-8F5E-FEF5120C2E3F}"/>
              </a:ext>
            </a:extLst>
          </p:cNvPr>
          <p:cNvSpPr>
            <a:spLocks noGrp="1"/>
          </p:cNvSpPr>
          <p:nvPr>
            <p:ph sz="half" idx="1"/>
          </p:nvPr>
        </p:nvSpPr>
        <p:spPr/>
        <p:txBody>
          <a:bodyPr/>
          <a:lstStyle/>
          <a:p>
            <a:pPr algn="just"/>
            <a:r>
              <a:rPr lang="fr-FR" dirty="0"/>
              <a:t>Le 25 août 1944, les Allemands, déjà en ordre de repli à Saint Germain-en-Laye, revinrent sur leurs pas à Chatou pour y exécuter, sur dénonciation, civils et résistants.</a:t>
            </a:r>
          </a:p>
          <a:p>
            <a:pPr algn="just"/>
            <a:r>
              <a:rPr lang="fr-FR" dirty="0"/>
              <a:t>Ce sont au total 27 résistants dont le plus jeune a 20 ans, Henri FISSEUX, qui furent frappés violemment et fusillés.</a:t>
            </a:r>
          </a:p>
        </p:txBody>
      </p:sp>
      <p:pic>
        <p:nvPicPr>
          <p:cNvPr id="5" name="Espace réservé du contenu 4">
            <a:extLst>
              <a:ext uri="{FF2B5EF4-FFF2-40B4-BE49-F238E27FC236}">
                <a16:creationId xmlns:a16="http://schemas.microsoft.com/office/drawing/2014/main" id="{6AFA3D12-58FB-794D-BBA5-20A372F5D4BB}"/>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2062646"/>
            <a:ext cx="5181600" cy="3625231"/>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38072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F7B123-16BC-E944-B910-C209077A8200}"/>
              </a:ext>
            </a:extLst>
          </p:cNvPr>
          <p:cNvSpPr>
            <a:spLocks noGrp="1"/>
          </p:cNvSpPr>
          <p:nvPr>
            <p:ph type="title"/>
          </p:nvPr>
        </p:nvSpPr>
        <p:spPr/>
        <p:txBody>
          <a:bodyPr/>
          <a:lstStyle/>
          <a:p>
            <a:r>
              <a:rPr lang="fr-FR" b="1" i="1" dirty="0">
                <a:solidFill>
                  <a:srgbClr val="C00000"/>
                </a:solidFill>
                <a:latin typeface="Lucida Calligraphy" panose="03010101010101010101" pitchFamily="66" charset="77"/>
              </a:rPr>
              <a:t>La directive SPERRLE-ERLASS</a:t>
            </a:r>
            <a:endParaRPr lang="fr-FR" dirty="0"/>
          </a:p>
        </p:txBody>
      </p:sp>
      <p:sp>
        <p:nvSpPr>
          <p:cNvPr id="3" name="Espace réservé du contenu 2">
            <a:extLst>
              <a:ext uri="{FF2B5EF4-FFF2-40B4-BE49-F238E27FC236}">
                <a16:creationId xmlns:a16="http://schemas.microsoft.com/office/drawing/2014/main" id="{231C0396-D56F-4C49-A68F-9A6750417BF3}"/>
              </a:ext>
            </a:extLst>
          </p:cNvPr>
          <p:cNvSpPr>
            <a:spLocks noGrp="1"/>
          </p:cNvSpPr>
          <p:nvPr>
            <p:ph sz="half" idx="1"/>
          </p:nvPr>
        </p:nvSpPr>
        <p:spPr>
          <a:xfrm>
            <a:off x="838199" y="1825625"/>
            <a:ext cx="6136037" cy="4351338"/>
          </a:xfrm>
        </p:spPr>
        <p:txBody>
          <a:bodyPr>
            <a:normAutofit lnSpcReduction="10000"/>
          </a:bodyPr>
          <a:lstStyle/>
          <a:p>
            <a:pPr algn="just"/>
            <a:r>
              <a:rPr lang="fr-FR" dirty="0"/>
              <a:t>Les 400 000 hommes des FFI sont placés sous le commandement de Pierre KOENIG. Le secteur de la Boucle est commandé par le commandant BONNET, dit « </a:t>
            </a:r>
            <a:r>
              <a:rPr lang="fr-FR" i="1" dirty="0"/>
              <a:t>LACOTTE</a:t>
            </a:r>
            <a:r>
              <a:rPr lang="fr-FR" dirty="0"/>
              <a:t> » ; Chatou par le capitaine TORSET, dit « </a:t>
            </a:r>
            <a:r>
              <a:rPr lang="fr-FR" i="1" dirty="0"/>
              <a:t>LE</a:t>
            </a:r>
            <a:r>
              <a:rPr lang="fr-FR" dirty="0"/>
              <a:t> </a:t>
            </a:r>
            <a:r>
              <a:rPr lang="fr-FR" i="1" dirty="0"/>
              <a:t>BARON</a:t>
            </a:r>
            <a:r>
              <a:rPr lang="fr-FR" dirty="0"/>
              <a:t> ».</a:t>
            </a:r>
          </a:p>
          <a:p>
            <a:pPr algn="just"/>
            <a:r>
              <a:rPr lang="fr-FR" dirty="0"/>
              <a:t>En 1944, de nombreux massacres furent légitimés par la directive SPERRLE-ERLASS, prescrivant aux troupes de répondre par le feu si elles étaient attaquées par les résistants français, qualifiés de « </a:t>
            </a:r>
            <a:r>
              <a:rPr lang="fr-FR" i="1" dirty="0"/>
              <a:t>terroristes</a:t>
            </a:r>
            <a:r>
              <a:rPr lang="fr-FR" dirty="0"/>
              <a:t> ».</a:t>
            </a:r>
          </a:p>
        </p:txBody>
      </p:sp>
      <p:pic>
        <p:nvPicPr>
          <p:cNvPr id="5" name="Espace réservé du contenu 4">
            <a:extLst>
              <a:ext uri="{FF2B5EF4-FFF2-40B4-BE49-F238E27FC236}">
                <a16:creationId xmlns:a16="http://schemas.microsoft.com/office/drawing/2014/main" id="{9E813F50-47E9-5944-A059-F6681BDD7A5A}"/>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360569" y="1928698"/>
            <a:ext cx="2993231" cy="4145191"/>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6036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FD7119-2446-0140-8DEA-53A2BDA321A9}"/>
              </a:ext>
            </a:extLst>
          </p:cNvPr>
          <p:cNvSpPr>
            <a:spLocks noGrp="1"/>
          </p:cNvSpPr>
          <p:nvPr>
            <p:ph type="title"/>
          </p:nvPr>
        </p:nvSpPr>
        <p:spPr/>
        <p:txBody>
          <a:bodyPr/>
          <a:lstStyle/>
          <a:p>
            <a:r>
              <a:rPr lang="fr-FR" b="1" i="1" dirty="0">
                <a:solidFill>
                  <a:srgbClr val="C00000"/>
                </a:solidFill>
                <a:latin typeface="Lucida Calligraphy" panose="03010101010101010101" pitchFamily="66" charset="77"/>
              </a:rPr>
              <a:t>La résistance à Chatou</a:t>
            </a:r>
            <a:endParaRPr lang="fr-FR" dirty="0"/>
          </a:p>
        </p:txBody>
      </p:sp>
      <p:sp>
        <p:nvSpPr>
          <p:cNvPr id="3" name="Espace réservé du contenu 2">
            <a:extLst>
              <a:ext uri="{FF2B5EF4-FFF2-40B4-BE49-F238E27FC236}">
                <a16:creationId xmlns:a16="http://schemas.microsoft.com/office/drawing/2014/main" id="{BE349A84-091F-4144-AF71-41A6AE315C75}"/>
              </a:ext>
            </a:extLst>
          </p:cNvPr>
          <p:cNvSpPr>
            <a:spLocks noGrp="1"/>
          </p:cNvSpPr>
          <p:nvPr>
            <p:ph sz="half" idx="1"/>
          </p:nvPr>
        </p:nvSpPr>
        <p:spPr>
          <a:xfrm>
            <a:off x="838200" y="1690688"/>
            <a:ext cx="5624593" cy="5432156"/>
          </a:xfrm>
        </p:spPr>
        <p:txBody>
          <a:bodyPr>
            <a:normAutofit fontScale="77500" lnSpcReduction="20000"/>
          </a:bodyPr>
          <a:lstStyle/>
          <a:p>
            <a:pPr algn="just"/>
            <a:r>
              <a:rPr lang="fr-FR" dirty="0"/>
              <a:t>Le 17 août, les FFI prennent possession du Château de la Pièce d’Eau où ils rassemblent leurs prisonniers : soldats allemands, civils, collaborateurs, agents de la Gestapo.</a:t>
            </a:r>
          </a:p>
          <a:p>
            <a:pPr algn="just"/>
            <a:r>
              <a:rPr lang="fr-FR" dirty="0"/>
              <a:t>Le 23 août, Raymond ACQUARD (41 ans) est abattu d’une rafale de mitraillettes par une colonne allemande rue Camille Périer.</a:t>
            </a:r>
          </a:p>
          <a:p>
            <a:pPr algn="just"/>
            <a:r>
              <a:rPr lang="fr-FR" dirty="0"/>
              <a:t> Le 24 août, l’ennemi est harcelé à Carrières, Croissy, Montesson, Le Vésinet.</a:t>
            </a:r>
          </a:p>
          <a:p>
            <a:pPr algn="just"/>
            <a:r>
              <a:rPr lang="fr-FR" dirty="0"/>
              <a:t> Sur les renseignements transmis par René ROBERT, le château est transformé en centre de la Croix Rouge afin d’y accueillir les riverains du quartier du pont de Chatou miné par les Allemands.</a:t>
            </a:r>
          </a:p>
          <a:p>
            <a:pPr algn="just"/>
            <a:r>
              <a:rPr lang="fr-FR" dirty="0"/>
              <a:t>Le 25 août, les prisonniers sont transférés à la Villa Lambert sous le commandement de René ROBERT.</a:t>
            </a:r>
          </a:p>
        </p:txBody>
      </p:sp>
      <p:pic>
        <p:nvPicPr>
          <p:cNvPr id="10" name="Espace réservé du contenu 9">
            <a:extLst>
              <a:ext uri="{FF2B5EF4-FFF2-40B4-BE49-F238E27FC236}">
                <a16:creationId xmlns:a16="http://schemas.microsoft.com/office/drawing/2014/main" id="{5C428974-4C41-994A-ACF1-82BD3CE10A47}"/>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664271" y="2264124"/>
            <a:ext cx="4689529" cy="3253271"/>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43708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0380FE-D149-B242-9183-3C1E823C20C0}"/>
              </a:ext>
            </a:extLst>
          </p:cNvPr>
          <p:cNvSpPr>
            <a:spLocks noGrp="1"/>
          </p:cNvSpPr>
          <p:nvPr>
            <p:ph type="title"/>
          </p:nvPr>
        </p:nvSpPr>
        <p:spPr/>
        <p:txBody>
          <a:bodyPr/>
          <a:lstStyle/>
          <a:p>
            <a:r>
              <a:rPr lang="fr-FR" b="1" i="1" dirty="0">
                <a:solidFill>
                  <a:srgbClr val="C00000"/>
                </a:solidFill>
                <a:latin typeface="Lucida Calligraphy" panose="03010101010101010101" pitchFamily="66" charset="77"/>
              </a:rPr>
              <a:t>La journée du 25 août 1944</a:t>
            </a:r>
            <a:endParaRPr lang="fr-FR" dirty="0"/>
          </a:p>
        </p:txBody>
      </p:sp>
      <p:sp>
        <p:nvSpPr>
          <p:cNvPr id="3" name="Espace réservé du contenu 2">
            <a:extLst>
              <a:ext uri="{FF2B5EF4-FFF2-40B4-BE49-F238E27FC236}">
                <a16:creationId xmlns:a16="http://schemas.microsoft.com/office/drawing/2014/main" id="{BCAA84B9-CF8C-D44A-9B36-AAE9A8583DFE}"/>
              </a:ext>
            </a:extLst>
          </p:cNvPr>
          <p:cNvSpPr>
            <a:spLocks noGrp="1"/>
          </p:cNvSpPr>
          <p:nvPr>
            <p:ph sz="half" idx="1"/>
          </p:nvPr>
        </p:nvSpPr>
        <p:spPr>
          <a:xfrm>
            <a:off x="914400" y="1690688"/>
            <a:ext cx="5181600" cy="4514098"/>
          </a:xfrm>
        </p:spPr>
        <p:txBody>
          <a:bodyPr>
            <a:normAutofit fontScale="77500" lnSpcReduction="20000"/>
          </a:bodyPr>
          <a:lstStyle/>
          <a:p>
            <a:pPr algn="just"/>
            <a:r>
              <a:rPr lang="fr-FR" dirty="0"/>
              <a:t>Les Allemands attaquent le château de la Pièce d’Eau. Pour éviter un inutile massacre, le commandant TORSET prend la décision de rendre les prisonniers et conduit les Allemands à la villa Lambert.</a:t>
            </a:r>
            <a:r>
              <a:rPr lang="fr-FR" dirty="0">
                <a:effectLst/>
              </a:rPr>
              <a:t> </a:t>
            </a:r>
          </a:p>
          <a:p>
            <a:pPr algn="just"/>
            <a:r>
              <a:rPr lang="fr-FR" dirty="0"/>
              <a:t>René ROBERT donne l’ordre de repli. Henri FISSEUX, grièvement blessé couvre leur fuite et se tire une balle dans la tête. Il avait 20 ans.</a:t>
            </a:r>
          </a:p>
          <a:p>
            <a:pPr algn="just"/>
            <a:r>
              <a:rPr lang="fr-FR" dirty="0"/>
              <a:t>Les prisonniers allemands libérés désignent 12 FFI qui sont frappés violemment avant d’être fusillés. 12 autres subissent le même sort. 3 FFI doivent creuser une tombe commune avant d’être exécutés à leur tour.</a:t>
            </a:r>
          </a:p>
          <a:p>
            <a:pPr algn="just"/>
            <a:r>
              <a:rPr lang="fr-FR" dirty="0"/>
              <a:t>Les Allemands quittent le château après y avoir mis le feu.</a:t>
            </a:r>
          </a:p>
        </p:txBody>
      </p:sp>
      <p:pic>
        <p:nvPicPr>
          <p:cNvPr id="8" name="Espace réservé du contenu 7">
            <a:extLst>
              <a:ext uri="{FF2B5EF4-FFF2-40B4-BE49-F238E27FC236}">
                <a16:creationId xmlns:a16="http://schemas.microsoft.com/office/drawing/2014/main" id="{9AA5FAE1-ACCF-A048-BFC1-414DAB369FED}"/>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85440" y="1825625"/>
            <a:ext cx="4555119" cy="4351338"/>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371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F0BC35-F999-0A4A-BB99-2E64EB6DA556}"/>
              </a:ext>
            </a:extLst>
          </p:cNvPr>
          <p:cNvSpPr>
            <a:spLocks noGrp="1"/>
          </p:cNvSpPr>
          <p:nvPr>
            <p:ph type="title"/>
          </p:nvPr>
        </p:nvSpPr>
        <p:spPr/>
        <p:txBody>
          <a:bodyPr/>
          <a:lstStyle/>
          <a:p>
            <a:r>
              <a:rPr lang="fr-FR" b="1" i="1" dirty="0">
                <a:solidFill>
                  <a:srgbClr val="C00000"/>
                </a:solidFill>
                <a:latin typeface="Lucida Calligraphy" panose="03010101010101010101" pitchFamily="66" charset="77"/>
              </a:rPr>
              <a:t>L’enquête et le procès</a:t>
            </a:r>
            <a:endParaRPr lang="fr-FR" dirty="0"/>
          </a:p>
        </p:txBody>
      </p:sp>
      <p:sp>
        <p:nvSpPr>
          <p:cNvPr id="3" name="Espace réservé du contenu 2">
            <a:extLst>
              <a:ext uri="{FF2B5EF4-FFF2-40B4-BE49-F238E27FC236}">
                <a16:creationId xmlns:a16="http://schemas.microsoft.com/office/drawing/2014/main" id="{15F6AD6E-AD2D-AF41-A433-4C4657C52AEC}"/>
              </a:ext>
            </a:extLst>
          </p:cNvPr>
          <p:cNvSpPr>
            <a:spLocks noGrp="1"/>
          </p:cNvSpPr>
          <p:nvPr>
            <p:ph sz="half" idx="1"/>
          </p:nvPr>
        </p:nvSpPr>
        <p:spPr>
          <a:xfrm>
            <a:off x="838200" y="1690688"/>
            <a:ext cx="4617203" cy="4958085"/>
          </a:xfrm>
        </p:spPr>
        <p:txBody>
          <a:bodyPr>
            <a:normAutofit fontScale="92500" lnSpcReduction="20000"/>
          </a:bodyPr>
          <a:lstStyle/>
          <a:p>
            <a:pPr algn="just"/>
            <a:r>
              <a:rPr lang="fr-FR" dirty="0"/>
              <a:t>Le Comité Local de Libération de Chatou sous les ordres de René ROBERT ordonne une enquête. Les coupables sont inculpés pour atteinte à la Sûreté de l’Etat. L’inspecteur Alfred JUFFIN remet un rapport détaillé le 22 février 1945, aidé par Gaston MAUCHAUSSAT.</a:t>
            </a:r>
          </a:p>
          <a:p>
            <a:pPr algn="just"/>
            <a:r>
              <a:rPr lang="fr-FR" dirty="0"/>
              <a:t>Les deux principaux délateurs ont été repris dans leur fuite, condamnés à mort et exécutés au terrain militaire de Satory. Les autres furent condamnés aux travaux forcés et tous seront désignés à l’Indignité Nationale.</a:t>
            </a:r>
          </a:p>
        </p:txBody>
      </p:sp>
      <p:pic>
        <p:nvPicPr>
          <p:cNvPr id="5" name="Espace réservé du contenu 4">
            <a:extLst>
              <a:ext uri="{FF2B5EF4-FFF2-40B4-BE49-F238E27FC236}">
                <a16:creationId xmlns:a16="http://schemas.microsoft.com/office/drawing/2014/main" id="{972534C1-8341-BC4B-92F7-90B2EE856519}"/>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641383" y="2140138"/>
            <a:ext cx="6059837" cy="3222275"/>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8871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A13C05-EBA5-BA49-B1ED-7623815777CC}"/>
              </a:ext>
            </a:extLst>
          </p:cNvPr>
          <p:cNvSpPr>
            <a:spLocks noGrp="1"/>
          </p:cNvSpPr>
          <p:nvPr>
            <p:ph type="title"/>
          </p:nvPr>
        </p:nvSpPr>
        <p:spPr/>
        <p:txBody>
          <a:bodyPr/>
          <a:lstStyle/>
          <a:p>
            <a:r>
              <a:rPr lang="fr-FR" b="1" i="1" dirty="0">
                <a:solidFill>
                  <a:srgbClr val="C00000"/>
                </a:solidFill>
                <a:latin typeface="Lucida Calligraphy" panose="03010101010101010101" pitchFamily="66" charset="77"/>
              </a:rPr>
              <a:t>Louis GANDILLET,</a:t>
            </a:r>
            <a:br>
              <a:rPr lang="fr-FR" b="1" i="1" dirty="0">
                <a:solidFill>
                  <a:srgbClr val="C00000"/>
                </a:solidFill>
                <a:latin typeface="Lucida Calligraphy" panose="03010101010101010101" pitchFamily="66" charset="77"/>
              </a:rPr>
            </a:br>
            <a:r>
              <a:rPr lang="fr-FR" b="1" i="1" dirty="0">
                <a:solidFill>
                  <a:srgbClr val="C00000"/>
                </a:solidFill>
                <a:latin typeface="Lucida Calligraphy" panose="03010101010101010101" pitchFamily="66" charset="77"/>
              </a:rPr>
              <a:t>« NI DIEU NI MAITRE »</a:t>
            </a:r>
            <a:endParaRPr lang="fr-FR" dirty="0"/>
          </a:p>
        </p:txBody>
      </p:sp>
      <p:sp>
        <p:nvSpPr>
          <p:cNvPr id="3" name="Espace réservé du contenu 2">
            <a:extLst>
              <a:ext uri="{FF2B5EF4-FFF2-40B4-BE49-F238E27FC236}">
                <a16:creationId xmlns:a16="http://schemas.microsoft.com/office/drawing/2014/main" id="{074D8FD4-F2F7-824C-B5C5-E3F504E2801B}"/>
              </a:ext>
            </a:extLst>
          </p:cNvPr>
          <p:cNvSpPr>
            <a:spLocks noGrp="1"/>
          </p:cNvSpPr>
          <p:nvPr>
            <p:ph sz="half" idx="1"/>
          </p:nvPr>
        </p:nvSpPr>
        <p:spPr>
          <a:xfrm>
            <a:off x="838200" y="1690688"/>
            <a:ext cx="4880675" cy="4889231"/>
          </a:xfrm>
        </p:spPr>
        <p:txBody>
          <a:bodyPr>
            <a:normAutofit fontScale="92500" lnSpcReduction="20000"/>
          </a:bodyPr>
          <a:lstStyle/>
          <a:p>
            <a:pPr algn="just"/>
            <a:r>
              <a:rPr lang="fr-FR" dirty="0"/>
              <a:t>Les 27 corps ont été nettoyés par une infirmière, Mme MAUCHAUSSAT, qui retrouve son 3</a:t>
            </a:r>
            <a:r>
              <a:rPr lang="fr-FR" baseline="30000" dirty="0"/>
              <a:t>ème</a:t>
            </a:r>
            <a:r>
              <a:rPr lang="fr-FR" dirty="0"/>
              <a:t> fils parmi les corps. Ils seront difficilement identifiés en raison des mutilations subies.</a:t>
            </a:r>
          </a:p>
          <a:p>
            <a:pPr algn="just"/>
            <a:r>
              <a:rPr lang="fr-FR" dirty="0"/>
              <a:t>L’enterrement a lieu le 28 août au cimetière des Landes à Chatou en présence de 10 000 personnes. </a:t>
            </a:r>
          </a:p>
          <a:p>
            <a:pPr algn="just"/>
            <a:r>
              <a:rPr lang="fr-FR" dirty="0"/>
              <a:t>Seuls 24 des 27 martyrs y sont enterrés. 3 d’entre eux sont enterré séparément : KURZ à Chatou, ACQUART à Croissy, Louis GANDILLET à Carrières. Ce dernier avait 20 ans.</a:t>
            </a:r>
          </a:p>
          <a:p>
            <a:pPr algn="just"/>
            <a:endParaRPr lang="fr-FR" dirty="0"/>
          </a:p>
        </p:txBody>
      </p:sp>
      <p:pic>
        <p:nvPicPr>
          <p:cNvPr id="5" name="Espace réservé du contenu 4">
            <a:extLst>
              <a:ext uri="{FF2B5EF4-FFF2-40B4-BE49-F238E27FC236}">
                <a16:creationId xmlns:a16="http://schemas.microsoft.com/office/drawing/2014/main" id="{56466C24-4E3C-E141-9ACF-7A3DC4924629}"/>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1884837"/>
            <a:ext cx="5181600" cy="4108928"/>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34118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765E1E-5AC1-9746-9A55-AAC19784B161}"/>
              </a:ext>
            </a:extLst>
          </p:cNvPr>
          <p:cNvSpPr>
            <a:spLocks noGrp="1"/>
          </p:cNvSpPr>
          <p:nvPr>
            <p:ph type="title"/>
          </p:nvPr>
        </p:nvSpPr>
        <p:spPr/>
        <p:txBody>
          <a:bodyPr/>
          <a:lstStyle/>
          <a:p>
            <a:r>
              <a:rPr lang="fr-FR" b="1" i="1" dirty="0">
                <a:solidFill>
                  <a:schemeClr val="accent2">
                    <a:lumMod val="75000"/>
                  </a:schemeClr>
                </a:solidFill>
                <a:latin typeface="Lucida Calligraphy" panose="03010101010101010101" pitchFamily="66" charset="77"/>
              </a:rPr>
              <a:t>La grève des champignonnistes</a:t>
            </a:r>
            <a:endParaRPr lang="fr-FR" dirty="0"/>
          </a:p>
        </p:txBody>
      </p:sp>
      <p:sp>
        <p:nvSpPr>
          <p:cNvPr id="3" name="Espace réservé du contenu 2">
            <a:extLst>
              <a:ext uri="{FF2B5EF4-FFF2-40B4-BE49-F238E27FC236}">
                <a16:creationId xmlns:a16="http://schemas.microsoft.com/office/drawing/2014/main" id="{1A9B653C-28C6-6A4E-A048-B1A58E0700A6}"/>
              </a:ext>
            </a:extLst>
          </p:cNvPr>
          <p:cNvSpPr>
            <a:spLocks noGrp="1"/>
          </p:cNvSpPr>
          <p:nvPr>
            <p:ph sz="half" idx="1"/>
          </p:nvPr>
        </p:nvSpPr>
        <p:spPr>
          <a:xfrm>
            <a:off x="838200" y="1690688"/>
            <a:ext cx="5702085" cy="4741109"/>
          </a:xfrm>
        </p:spPr>
        <p:txBody>
          <a:bodyPr>
            <a:normAutofit fontScale="92500" lnSpcReduction="10000"/>
          </a:bodyPr>
          <a:lstStyle/>
          <a:p>
            <a:pPr algn="just"/>
            <a:r>
              <a:rPr lang="fr-FR" dirty="0"/>
              <a:t>En 1891 est créé le «  </a:t>
            </a:r>
            <a:r>
              <a:rPr lang="fr-FR" i="1" dirty="0"/>
              <a:t>Syndicat des ouvriers champignonnistes et similaires (Cultivateurs, Maraîchers)</a:t>
            </a:r>
            <a:r>
              <a:rPr lang="fr-FR" dirty="0"/>
              <a:t> ». Il est situé 50, Grande Rue à Carrières.</a:t>
            </a:r>
          </a:p>
          <a:p>
            <a:pPr algn="just"/>
            <a:r>
              <a:rPr lang="fr-FR" dirty="0"/>
              <a:t>Le 16 septembre 1909, une grève se déclenche pour 15 jours. Elle se solde par un contrat signé entre le syndicat et les patrons : augmentation de 5 centimes du salaire horaire, durée journalière du travail fixée à 10 heures, repos hebdomadaire le dimanche, application de la loi de 1898-19058 pour les accidents du travail, aucun renvoi d’ouvrier pour fait de grève…</a:t>
            </a:r>
          </a:p>
        </p:txBody>
      </p:sp>
      <p:pic>
        <p:nvPicPr>
          <p:cNvPr id="5" name="Espace réservé du contenu 4">
            <a:extLst>
              <a:ext uri="{FF2B5EF4-FFF2-40B4-BE49-F238E27FC236}">
                <a16:creationId xmlns:a16="http://schemas.microsoft.com/office/drawing/2014/main" id="{9FAC99AE-5CAA-AA40-8488-C9EFABA39DD2}"/>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710766" y="1825625"/>
            <a:ext cx="4643034" cy="3505792"/>
          </a:xfrm>
          <a:prstGeom prst="rect">
            <a:avLst/>
          </a:prstGeom>
          <a:solidFill>
            <a:srgbClr val="FFFFFF">
              <a:shade val="85000"/>
            </a:srgbClr>
          </a:solidFill>
          <a:ln w="88900" cap="sq">
            <a:solidFill>
              <a:schemeClr val="accent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45731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F4EDB2-9F7B-3D43-ADD7-F3B1B8795050}"/>
              </a:ext>
            </a:extLst>
          </p:cNvPr>
          <p:cNvSpPr>
            <a:spLocks noGrp="1"/>
          </p:cNvSpPr>
          <p:nvPr>
            <p:ph type="title"/>
          </p:nvPr>
        </p:nvSpPr>
        <p:spPr>
          <a:xfrm>
            <a:off x="838200" y="365125"/>
            <a:ext cx="6275522" cy="1325563"/>
          </a:xfrm>
        </p:spPr>
        <p:txBody>
          <a:bodyPr/>
          <a:lstStyle/>
          <a:p>
            <a:r>
              <a:rPr lang="fr-FR" b="1" i="1" dirty="0">
                <a:solidFill>
                  <a:schemeClr val="accent2">
                    <a:lumMod val="75000"/>
                  </a:schemeClr>
                </a:solidFill>
                <a:latin typeface="Lucida Calligraphy" panose="03010101010101010101" pitchFamily="66" charset="77"/>
              </a:rPr>
              <a:t>Pendant la guerre de 1914-1918</a:t>
            </a:r>
            <a:endParaRPr lang="fr-FR" dirty="0"/>
          </a:p>
        </p:txBody>
      </p:sp>
      <p:sp>
        <p:nvSpPr>
          <p:cNvPr id="3" name="Espace réservé du contenu 2">
            <a:extLst>
              <a:ext uri="{FF2B5EF4-FFF2-40B4-BE49-F238E27FC236}">
                <a16:creationId xmlns:a16="http://schemas.microsoft.com/office/drawing/2014/main" id="{59DD930E-886A-194E-AB92-85F023F84075}"/>
              </a:ext>
            </a:extLst>
          </p:cNvPr>
          <p:cNvSpPr>
            <a:spLocks noGrp="1"/>
          </p:cNvSpPr>
          <p:nvPr>
            <p:ph sz="half" idx="1"/>
          </p:nvPr>
        </p:nvSpPr>
        <p:spPr>
          <a:xfrm>
            <a:off x="838199" y="1825625"/>
            <a:ext cx="7050437" cy="4781227"/>
          </a:xfrm>
        </p:spPr>
        <p:txBody>
          <a:bodyPr>
            <a:normAutofit fontScale="92500"/>
          </a:bodyPr>
          <a:lstStyle/>
          <a:p>
            <a:pPr algn="just"/>
            <a:r>
              <a:rPr lang="fr-FR" dirty="0"/>
              <a:t>Elu conseiller municipal en 19047, Théodore était radical-socialiste. Il est maire de 1913 à 1935. </a:t>
            </a:r>
          </a:p>
          <a:p>
            <a:pPr algn="just"/>
            <a:r>
              <a:rPr lang="fr-FR" dirty="0"/>
              <a:t>Il dut administrer les affaires de la commune pendant la guerre :  assistance médicale gratuite aux indigents, indemnités de soutien aux veuves, assistance aux vieillards et aux familles nombreuses, érection du monument aux morts, accueil des militaires blessés convalescents, approvisionnement en charbon pour le chauffage, en gaz pour l’éclairage, bons de pain, viande et chaussures, commande de denrées alimentaires…</a:t>
            </a:r>
          </a:p>
        </p:txBody>
      </p:sp>
      <p:pic>
        <p:nvPicPr>
          <p:cNvPr id="5" name="Espace réservé du contenu 4">
            <a:extLst>
              <a:ext uri="{FF2B5EF4-FFF2-40B4-BE49-F238E27FC236}">
                <a16:creationId xmlns:a16="http://schemas.microsoft.com/office/drawing/2014/main" id="{E5D4D616-8765-E443-A1AE-1CBAF94756B0}"/>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260597" y="725246"/>
            <a:ext cx="3170695" cy="5598062"/>
          </a:xfrm>
          <a:prstGeom prst="rect">
            <a:avLst/>
          </a:prstGeom>
          <a:solidFill>
            <a:srgbClr val="FFFFFF">
              <a:shade val="85000"/>
            </a:srgbClr>
          </a:solidFill>
          <a:ln w="88900" cap="sq">
            <a:solidFill>
              <a:schemeClr val="accent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60424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83F08D-E07F-E645-94F7-D920AE3B3222}"/>
              </a:ext>
            </a:extLst>
          </p:cNvPr>
          <p:cNvSpPr>
            <a:spLocks noGrp="1"/>
          </p:cNvSpPr>
          <p:nvPr>
            <p:ph type="title"/>
          </p:nvPr>
        </p:nvSpPr>
        <p:spPr/>
        <p:txBody>
          <a:bodyPr/>
          <a:lstStyle/>
          <a:p>
            <a:r>
              <a:rPr lang="fr-FR" b="1" i="1" dirty="0">
                <a:solidFill>
                  <a:schemeClr val="accent2">
                    <a:lumMod val="75000"/>
                  </a:schemeClr>
                </a:solidFill>
                <a:latin typeface="Lucida Calligraphy" panose="03010101010101010101" pitchFamily="66" charset="77"/>
              </a:rPr>
              <a:t>Autres actions</a:t>
            </a:r>
            <a:endParaRPr lang="fr-FR" dirty="0"/>
          </a:p>
        </p:txBody>
      </p:sp>
      <p:sp>
        <p:nvSpPr>
          <p:cNvPr id="3" name="Espace réservé du contenu 2">
            <a:extLst>
              <a:ext uri="{FF2B5EF4-FFF2-40B4-BE49-F238E27FC236}">
                <a16:creationId xmlns:a16="http://schemas.microsoft.com/office/drawing/2014/main" id="{646E45C1-FD09-804A-B66D-8DB088561C84}"/>
              </a:ext>
            </a:extLst>
          </p:cNvPr>
          <p:cNvSpPr>
            <a:spLocks noGrp="1"/>
          </p:cNvSpPr>
          <p:nvPr>
            <p:ph sz="half" idx="1"/>
          </p:nvPr>
        </p:nvSpPr>
        <p:spPr>
          <a:xfrm>
            <a:off x="838200" y="1534332"/>
            <a:ext cx="6585488" cy="4890604"/>
          </a:xfrm>
        </p:spPr>
        <p:txBody>
          <a:bodyPr>
            <a:normAutofit fontScale="85000" lnSpcReduction="20000"/>
          </a:bodyPr>
          <a:lstStyle/>
          <a:p>
            <a:pPr algn="just"/>
            <a:r>
              <a:rPr lang="fr-FR" dirty="0"/>
              <a:t>Théodore aura aussi à gérer le maintien du bateau-lavoir exploité par M. ROUVEL en 1916. Le repreneur fermera en 1917, malgré une pétition des blanchisseuses.</a:t>
            </a:r>
          </a:p>
          <a:p>
            <a:pPr algn="just"/>
            <a:r>
              <a:rPr lang="fr-FR" dirty="0"/>
              <a:t>En 19169, un Comité Communal d’action agricole est créé afin de soutenir l’activité agricole. Une liste des fermiers, métayers et preneurs de biens ruraux est dressée.</a:t>
            </a:r>
          </a:p>
          <a:p>
            <a:pPr algn="just"/>
            <a:r>
              <a:rPr lang="fr-FR" dirty="0"/>
              <a:t>Le retable est vendu au Ministère des Beaux-Arts en 1915 pour 10 000 francs. Une photo grandeur nature remplacera la pièce originale, un moulage ne pouvant être pris. </a:t>
            </a:r>
          </a:p>
          <a:p>
            <a:pPr algn="just"/>
            <a:r>
              <a:rPr lang="fr-FR" dirty="0"/>
              <a:t>Théodore VOILLEREAU, aussi conseiller d’arrondissement de 1922 à 1934 prend sa retraite en 1935 à Houilles où il décèdera en 1938.</a:t>
            </a:r>
          </a:p>
        </p:txBody>
      </p:sp>
      <p:pic>
        <p:nvPicPr>
          <p:cNvPr id="5" name="Espace réservé du contenu 4">
            <a:extLst>
              <a:ext uri="{FF2B5EF4-FFF2-40B4-BE49-F238E27FC236}">
                <a16:creationId xmlns:a16="http://schemas.microsoft.com/office/drawing/2014/main" id="{0CEE6284-A453-D042-808F-B7B448EF37DE}"/>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609669" y="1027905"/>
            <a:ext cx="3744132" cy="4907945"/>
          </a:xfrm>
          <a:prstGeom prst="rect">
            <a:avLst/>
          </a:prstGeom>
          <a:solidFill>
            <a:srgbClr val="FFFFFF">
              <a:shade val="85000"/>
            </a:srgbClr>
          </a:solidFill>
          <a:ln w="88900" cap="sq">
            <a:solidFill>
              <a:schemeClr val="accent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87753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DB89DA-D811-AE40-A08F-067540EAAC99}"/>
              </a:ext>
            </a:extLst>
          </p:cNvPr>
          <p:cNvSpPr>
            <a:spLocks noGrp="1"/>
          </p:cNvSpPr>
          <p:nvPr>
            <p:ph type="title"/>
          </p:nvPr>
        </p:nvSpPr>
        <p:spPr/>
        <p:txBody>
          <a:bodyPr/>
          <a:lstStyle/>
          <a:p>
            <a:r>
              <a:rPr lang="fr-FR" b="1" i="1" dirty="0">
                <a:solidFill>
                  <a:schemeClr val="accent2">
                    <a:lumMod val="75000"/>
                  </a:schemeClr>
                </a:solidFill>
                <a:latin typeface="Lucida Calligraphy" panose="03010101010101010101" pitchFamily="66" charset="77"/>
              </a:rPr>
              <a:t>Jules Achille CRUCHET</a:t>
            </a:r>
            <a:endParaRPr lang="fr-FR" dirty="0"/>
          </a:p>
        </p:txBody>
      </p:sp>
      <p:sp>
        <p:nvSpPr>
          <p:cNvPr id="3" name="Espace réservé du contenu 2">
            <a:extLst>
              <a:ext uri="{FF2B5EF4-FFF2-40B4-BE49-F238E27FC236}">
                <a16:creationId xmlns:a16="http://schemas.microsoft.com/office/drawing/2014/main" id="{E72CF918-5E10-2045-9CC0-B8E686F20024}"/>
              </a:ext>
            </a:extLst>
          </p:cNvPr>
          <p:cNvSpPr>
            <a:spLocks noGrp="1"/>
          </p:cNvSpPr>
          <p:nvPr>
            <p:ph sz="half" idx="1"/>
          </p:nvPr>
        </p:nvSpPr>
        <p:spPr>
          <a:xfrm>
            <a:off x="838200" y="1514840"/>
            <a:ext cx="5181600" cy="5080578"/>
          </a:xfrm>
        </p:spPr>
        <p:txBody>
          <a:bodyPr>
            <a:normAutofit fontScale="92500" lnSpcReduction="20000"/>
          </a:bodyPr>
          <a:lstStyle/>
          <a:p>
            <a:pPr algn="just"/>
            <a:r>
              <a:rPr lang="fr-FR" dirty="0"/>
              <a:t>Jules Achille CRUCHET, né en 1844, vient à Carrières en 1872 comme instituteur. Lui et son épouse enseignent tous deux dans la mairie-école rue Victor Hugo. Il est aussi directeur de la fanfare.</a:t>
            </a:r>
          </a:p>
          <a:p>
            <a:pPr algn="just"/>
            <a:r>
              <a:rPr lang="fr-FR" dirty="0"/>
              <a:t> Radical-socialiste, il est élu maire en 1900. C’est lui qui achète la propriété CARLIER, malgré l’opposition des habitants pour en faire la mairie actuelle. Voté en 1902, l’achat fait l’objet de pétitions auprès du Préfet qui le déclare d’utilité publique en 1903. Le Conseil d’Etat confirme la décision.</a:t>
            </a:r>
          </a:p>
        </p:txBody>
      </p:sp>
      <p:pic>
        <p:nvPicPr>
          <p:cNvPr id="5" name="Image 4">
            <a:extLst>
              <a:ext uri="{FF2B5EF4-FFF2-40B4-BE49-F238E27FC236}">
                <a16:creationId xmlns:a16="http://schemas.microsoft.com/office/drawing/2014/main" id="{35108D31-C6F4-5647-AA69-8AEC57C3643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385302" y="1514840"/>
            <a:ext cx="2603715" cy="4266028"/>
          </a:xfrm>
          <a:prstGeom prst="rect">
            <a:avLst/>
          </a:prstGeom>
          <a:solidFill>
            <a:srgbClr val="FFFFFF">
              <a:shade val="85000"/>
            </a:srgbClr>
          </a:solidFill>
          <a:ln w="88900" cap="sq">
            <a:solidFill>
              <a:schemeClr val="accent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5">
            <a:extLst>
              <a:ext uri="{FF2B5EF4-FFF2-40B4-BE49-F238E27FC236}">
                <a16:creationId xmlns:a16="http://schemas.microsoft.com/office/drawing/2014/main" id="{E16C6056-BF70-434C-B78C-F2F2EA32AFF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252069" y="1514840"/>
            <a:ext cx="2334206" cy="4266027"/>
          </a:xfrm>
          <a:prstGeom prst="rect">
            <a:avLst/>
          </a:prstGeom>
          <a:solidFill>
            <a:srgbClr val="FFFFFF">
              <a:shade val="85000"/>
            </a:srgbClr>
          </a:solidFill>
          <a:ln w="88900" cap="sq">
            <a:solidFill>
              <a:schemeClr val="accent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82478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B700C1-FED4-5346-88B5-E0A7456B1174}"/>
              </a:ext>
            </a:extLst>
          </p:cNvPr>
          <p:cNvSpPr>
            <a:spLocks noGrp="1"/>
          </p:cNvSpPr>
          <p:nvPr>
            <p:ph type="title"/>
          </p:nvPr>
        </p:nvSpPr>
        <p:spPr/>
        <p:txBody>
          <a:bodyPr/>
          <a:lstStyle/>
          <a:p>
            <a:r>
              <a:rPr lang="fr-FR" b="1" i="1" dirty="0">
                <a:solidFill>
                  <a:schemeClr val="accent2">
                    <a:lumMod val="75000"/>
                  </a:schemeClr>
                </a:solidFill>
                <a:latin typeface="Lucida Calligraphy" panose="03010101010101010101" pitchFamily="66" charset="77"/>
              </a:rPr>
              <a:t>Autres réalisations </a:t>
            </a:r>
            <a:endParaRPr lang="fr-FR" dirty="0"/>
          </a:p>
        </p:txBody>
      </p:sp>
      <p:sp>
        <p:nvSpPr>
          <p:cNvPr id="3" name="Espace réservé du contenu 2">
            <a:extLst>
              <a:ext uri="{FF2B5EF4-FFF2-40B4-BE49-F238E27FC236}">
                <a16:creationId xmlns:a16="http://schemas.microsoft.com/office/drawing/2014/main" id="{D1AF46D8-3F3E-2544-AEBB-FEFD1EC6FB0D}"/>
              </a:ext>
            </a:extLst>
          </p:cNvPr>
          <p:cNvSpPr>
            <a:spLocks noGrp="1"/>
          </p:cNvSpPr>
          <p:nvPr>
            <p:ph sz="half" idx="1"/>
          </p:nvPr>
        </p:nvSpPr>
        <p:spPr/>
        <p:txBody>
          <a:bodyPr>
            <a:normAutofit lnSpcReduction="10000"/>
          </a:bodyPr>
          <a:lstStyle/>
          <a:p>
            <a:pPr algn="just"/>
            <a:r>
              <a:rPr lang="fr-FR" dirty="0"/>
              <a:t>Il assainit la « </a:t>
            </a:r>
            <a:r>
              <a:rPr lang="fr-FR" i="1" dirty="0"/>
              <a:t>Rue Merdeuse</a:t>
            </a:r>
            <a:r>
              <a:rPr lang="fr-FR" dirty="0"/>
              <a:t> » en créant en 1906 la rue de Seine qui permettra d’écouler l’eau d’une mare stagnante située rue de Bezons.</a:t>
            </a:r>
          </a:p>
          <a:p>
            <a:pPr algn="just"/>
            <a:r>
              <a:rPr lang="fr-FR" dirty="0"/>
              <a:t>Réélu en 1908, il prévoit la création d’un bureau de poste, projet qui aboutira sous le mandat de son successeur Gabriel GALLY. En effet, il décède peu de temps après son élection.</a:t>
            </a:r>
          </a:p>
        </p:txBody>
      </p:sp>
      <p:pic>
        <p:nvPicPr>
          <p:cNvPr id="5" name="Espace réservé du contenu 4">
            <a:extLst>
              <a:ext uri="{FF2B5EF4-FFF2-40B4-BE49-F238E27FC236}">
                <a16:creationId xmlns:a16="http://schemas.microsoft.com/office/drawing/2014/main" id="{EB1A4008-7710-5A45-A7AE-D9E8566AA930}"/>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1825625"/>
            <a:ext cx="5181600" cy="3420224"/>
          </a:xfrm>
          <a:prstGeom prst="rect">
            <a:avLst/>
          </a:prstGeom>
          <a:solidFill>
            <a:srgbClr val="FFFFFF">
              <a:shade val="85000"/>
            </a:srgbClr>
          </a:solidFill>
          <a:ln w="88900" cap="sq">
            <a:solidFill>
              <a:schemeClr val="accent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81493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DBFF2A70-F9A6-1C43-A327-4AE6683639DD}"/>
              </a:ext>
            </a:extLst>
          </p:cNvPr>
          <p:cNvSpPr>
            <a:spLocks noGrp="1"/>
          </p:cNvSpPr>
          <p:nvPr>
            <p:ph type="title"/>
          </p:nvPr>
        </p:nvSpPr>
        <p:spPr>
          <a:xfrm>
            <a:off x="838200" y="365125"/>
            <a:ext cx="10515600" cy="6144163"/>
          </a:xfrm>
        </p:spPr>
        <p:txBody>
          <a:bodyPr/>
          <a:lstStyle/>
          <a:p>
            <a:pPr algn="ctr"/>
            <a:r>
              <a:rPr lang="fr-FR" b="1" i="1" dirty="0">
                <a:solidFill>
                  <a:schemeClr val="accent5">
                    <a:lumMod val="50000"/>
                  </a:schemeClr>
                </a:solidFill>
                <a:latin typeface="Lucida Calligraphy" panose="03010101010101010101" pitchFamily="66" charset="77"/>
              </a:rPr>
              <a:t>Les curés</a:t>
            </a:r>
            <a:endParaRPr lang="fr-FR" dirty="0"/>
          </a:p>
        </p:txBody>
      </p:sp>
      <p:pic>
        <p:nvPicPr>
          <p:cNvPr id="2" name="Image 1">
            <a:extLst>
              <a:ext uri="{FF2B5EF4-FFF2-40B4-BE49-F238E27FC236}">
                <a16:creationId xmlns:a16="http://schemas.microsoft.com/office/drawing/2014/main" id="{5D18ACF7-4984-F64D-B846-3D51E716F11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33995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73FD57-EB3C-0349-903E-0E7E9DDCCCAE}"/>
              </a:ext>
            </a:extLst>
          </p:cNvPr>
          <p:cNvSpPr>
            <a:spLocks noGrp="1"/>
          </p:cNvSpPr>
          <p:nvPr>
            <p:ph type="title"/>
          </p:nvPr>
        </p:nvSpPr>
        <p:spPr/>
        <p:txBody>
          <a:bodyPr/>
          <a:lstStyle/>
          <a:p>
            <a:r>
              <a:rPr lang="fr-FR" b="1" i="1" dirty="0">
                <a:solidFill>
                  <a:schemeClr val="accent5">
                    <a:lumMod val="50000"/>
                  </a:schemeClr>
                </a:solidFill>
                <a:latin typeface="Lucida Calligraphy" panose="03010101010101010101" pitchFamily="66" charset="77"/>
              </a:rPr>
              <a:t>Le curé CHEVALIER</a:t>
            </a:r>
            <a:endParaRPr lang="fr-FR" dirty="0">
              <a:solidFill>
                <a:schemeClr val="accent5">
                  <a:lumMod val="50000"/>
                </a:schemeClr>
              </a:solidFill>
            </a:endParaRPr>
          </a:p>
        </p:txBody>
      </p:sp>
      <p:sp>
        <p:nvSpPr>
          <p:cNvPr id="3" name="Espace réservé du contenu 2">
            <a:extLst>
              <a:ext uri="{FF2B5EF4-FFF2-40B4-BE49-F238E27FC236}">
                <a16:creationId xmlns:a16="http://schemas.microsoft.com/office/drawing/2014/main" id="{07B2E68E-7590-AC43-9DA9-39F801B38869}"/>
              </a:ext>
            </a:extLst>
          </p:cNvPr>
          <p:cNvSpPr>
            <a:spLocks noGrp="1"/>
          </p:cNvSpPr>
          <p:nvPr>
            <p:ph sz="half" idx="1"/>
          </p:nvPr>
        </p:nvSpPr>
        <p:spPr>
          <a:xfrm>
            <a:off x="838200" y="1822448"/>
            <a:ext cx="4601705" cy="4351338"/>
          </a:xfrm>
        </p:spPr>
        <p:txBody>
          <a:bodyPr>
            <a:normAutofit fontScale="92500" lnSpcReduction="20000"/>
          </a:bodyPr>
          <a:lstStyle/>
          <a:p>
            <a:pPr algn="just"/>
            <a:r>
              <a:rPr lang="fr-FR" dirty="0"/>
              <a:t>Le curé CHEVALIER (1799-1865) officie à Carrières-Saint-Denis à partir de 1845.</a:t>
            </a:r>
          </a:p>
          <a:p>
            <a:pPr algn="just"/>
            <a:r>
              <a:rPr lang="fr-FR" dirty="0"/>
              <a:t>Pendant 20 ans, il aura célébré dans notre paroisse quelques 573 baptêmes, 329 communions, 173 mariages et 36 inhumations.</a:t>
            </a:r>
          </a:p>
          <a:p>
            <a:pPr algn="just"/>
            <a:r>
              <a:rPr lang="fr-FR" dirty="0"/>
              <a:t>C’est dire s’il était connu – et apprécié – des paroissiens comme en atteste la présence à ses obsèques d’un clergé nombreux, des élus de Carrières et de ses habitants.</a:t>
            </a:r>
          </a:p>
          <a:p>
            <a:endParaRPr lang="fr-FR" dirty="0"/>
          </a:p>
        </p:txBody>
      </p:sp>
      <p:pic>
        <p:nvPicPr>
          <p:cNvPr id="5" name="Espace réservé du contenu 4" descr="SIGNATURES DECES CURE CHEVALLIER">
            <a:extLst>
              <a:ext uri="{FF2B5EF4-FFF2-40B4-BE49-F238E27FC236}">
                <a16:creationId xmlns:a16="http://schemas.microsoft.com/office/drawing/2014/main" id="{519CCCAC-C50B-624E-93F9-743725F00B02}"/>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687878" y="1937288"/>
            <a:ext cx="5665922" cy="3967566"/>
          </a:xfrm>
          <a:prstGeom prst="rect">
            <a:avLst/>
          </a:prstGeom>
          <a:solidFill>
            <a:srgbClr val="FFFFFF">
              <a:shade val="85000"/>
            </a:srgbClr>
          </a:solidFill>
          <a:ln w="88900" cap="sq">
            <a:solidFill>
              <a:schemeClr val="accent5">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071037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2940</TotalTime>
  <Words>1637</Words>
  <Application>Microsoft Macintosh PowerPoint</Application>
  <PresentationFormat>Grand écran</PresentationFormat>
  <Paragraphs>91</Paragraphs>
  <Slides>26</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26</vt:i4>
      </vt:variant>
    </vt:vector>
  </HeadingPairs>
  <TitlesOfParts>
    <vt:vector size="31" baseType="lpstr">
      <vt:lpstr>Arial</vt:lpstr>
      <vt:lpstr>Calibri</vt:lpstr>
      <vt:lpstr>Calibri Light</vt:lpstr>
      <vt:lpstr>Lucida Calligraphy</vt:lpstr>
      <vt:lpstr>Thème Office</vt:lpstr>
      <vt:lpstr>Les maires</vt:lpstr>
      <vt:lpstr>Théodore Etienne VOILLEREAU</vt:lpstr>
      <vt:lpstr>La grève des champignonnistes</vt:lpstr>
      <vt:lpstr>Pendant la guerre de 1914-1918</vt:lpstr>
      <vt:lpstr>Autres actions</vt:lpstr>
      <vt:lpstr>Jules Achille CRUCHET</vt:lpstr>
      <vt:lpstr>Autres réalisations </vt:lpstr>
      <vt:lpstr>Les curés</vt:lpstr>
      <vt:lpstr>Le curé CHEVALIER</vt:lpstr>
      <vt:lpstr>L’abbé Louis PHILIPPE</vt:lpstr>
      <vt:lpstr>Souvenirs de l’Occupation allemande de Juin 1940</vt:lpstr>
      <vt:lpstr>Les instituteurs</vt:lpstr>
      <vt:lpstr>L’instituteur BIEUVILLE</vt:lpstr>
      <vt:lpstr>L’instruction publique</vt:lpstr>
      <vt:lpstr>L’instituteur SIMON</vt:lpstr>
      <vt:lpstr>«  La Tradition et l’Histoire »</vt:lpstr>
      <vt:lpstr>Les héros</vt:lpstr>
      <vt:lpstr>Guillaume BORREAU, abbé de Carrières-Saint-Denis</vt:lpstr>
      <vt:lpstr>Une guerre de position</vt:lpstr>
      <vt:lpstr>L’abbé Guillaume BORREAU, un brave</vt:lpstr>
      <vt:lpstr>Louis GANDILLET, « Mort pour la France »</vt:lpstr>
      <vt:lpstr>La directive SPERRLE-ERLASS</vt:lpstr>
      <vt:lpstr>La résistance à Chatou</vt:lpstr>
      <vt:lpstr>La journée du 25 août 1944</vt:lpstr>
      <vt:lpstr>L’enquête et le procès</vt:lpstr>
      <vt:lpstr>Louis GANDILLET, « NI DIEU NI MAITRE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Microsoft Office User</cp:lastModifiedBy>
  <cp:revision>100</cp:revision>
  <dcterms:created xsi:type="dcterms:W3CDTF">2023-09-19T15:10:37Z</dcterms:created>
  <dcterms:modified xsi:type="dcterms:W3CDTF">2023-09-25T18:05:50Z</dcterms:modified>
</cp:coreProperties>
</file>