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28"/>
    <p:restoredTop sz="94626"/>
  </p:normalViewPr>
  <p:slideViewPr>
    <p:cSldViewPr snapToGrid="0" snapToObjects="1">
      <p:cViewPr varScale="1">
        <p:scale>
          <a:sx n="107" d="100"/>
          <a:sy n="107" d="100"/>
        </p:scale>
        <p:origin x="192" y="9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692521-6BF9-E64C-A04C-7E4D485188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9C2B91F-D798-5240-AD22-1AB8F26662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6ACC856-8BE0-AC48-A8AD-14732FDB9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D3541-49A7-674E-AD66-9E11395CAB60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FD42AFE-AE7D-EF47-B994-3BD9C1E33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E0BFBD-CB00-BC49-A095-9FDD2EC25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D6364-81A8-EE4E-B319-7974A46310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4064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FEAC41-3AC5-4444-8B71-425B764BF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9877070-1782-AB42-9042-EC78E3F72B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F9C3D9-370E-634D-BB7D-3C71694E2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D3541-49A7-674E-AD66-9E11395CAB60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6D2B4DC-C7F9-AC47-A303-71BBD19F9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7F3C34F-A67E-2748-94C0-6B01B4CD8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D6364-81A8-EE4E-B319-7974A46310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6950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191E8EB-A3CC-154F-9F4B-FC98BEC59A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E940CB1-0A0D-0641-9841-A948709784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56ADFA3-578A-1D4F-B425-1548055F7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D3541-49A7-674E-AD66-9E11395CAB60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1C3659B-B74F-4144-A3CE-3D38CEF3F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50B82A5-E1EA-2046-B047-7218D710B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D6364-81A8-EE4E-B319-7974A46310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6843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5548D0-D96E-1E41-9D5C-9B8DDF356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F14CC54-F7EC-5141-A3E0-C6058CC641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D347A4D-B591-1248-AE38-69F228557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D3541-49A7-674E-AD66-9E11395CAB60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F192B54-8BC4-9349-81EA-FB515E8EE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44056A5-25E2-6647-A1EC-B17A26FCA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D6364-81A8-EE4E-B319-7974A46310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7554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AE0A31-DEF3-0241-BDE9-B6D267E95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0CE27A8-4F96-E141-9178-6302E0938D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F74B7F3-C109-C947-B4D1-3AB412C4D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D3541-49A7-674E-AD66-9E11395CAB60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DE716CA-8A7C-6B44-93A5-6EB557E1F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9B1ECF8-45E9-3F44-83ED-B13327BAD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D6364-81A8-EE4E-B319-7974A46310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3764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9EF49B-318C-7E4D-B9EB-A478CAB8B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D6433C2-3FD4-C14A-8904-F2A0DA0B68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1D756C7-9E6A-8140-A580-49C46DFCDA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3738404-C0B0-D245-A6E8-697AF4F4F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D3541-49A7-674E-AD66-9E11395CAB60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51BC4A0-02EF-B44A-925C-3CEBF41F9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379B42D-0671-C148-AC4D-391A970E7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D6364-81A8-EE4E-B319-7974A46310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1561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A6B2C1-A66A-094A-B937-CDD0997B7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59D4F52-78B6-DF43-912D-78E40F5643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94F4619-1F96-DE44-A656-6D599C0786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829A81F-3B10-F543-A19F-40186CC40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04345B1-393F-884D-B3E4-489327C782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824929E-465A-5D47-A399-55984A206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D3541-49A7-674E-AD66-9E11395CAB60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1464904-CFC0-CE46-8A96-9B3418855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8C91F04-E9A7-1848-890C-D5F76DC28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D6364-81A8-EE4E-B319-7974A46310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3935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33969F-EDAB-1B49-9B22-722C57D19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F79CD80-61BE-F94B-B498-4898C6518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D3541-49A7-674E-AD66-9E11395CAB60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9E39306-2D5E-694B-81E6-9AC390B59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A8937BB-45C6-384B-B04F-31E3CE7F7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D6364-81A8-EE4E-B319-7974A46310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812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80C8CB9-C596-E444-9655-FE6532BD6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D3541-49A7-674E-AD66-9E11395CAB60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9CD3714-976A-4948-99C8-47330D81C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E7A0743-1743-3D49-99B3-35347A2CF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D6364-81A8-EE4E-B319-7974A46310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3624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F2582F-898A-644C-BCFE-40F1F7F64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211667C-A712-D440-AB8B-28C76889F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0CAC4E-89C7-2046-9CAD-0B5F1C60E9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6B34E7F-058B-7949-A4B0-14380A77E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D3541-49A7-674E-AD66-9E11395CAB60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29F2203-2697-734D-A80A-77B6E275A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E4AFD9D-EFB0-874C-AAC3-FE6CE7E07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D6364-81A8-EE4E-B319-7974A46310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3929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85B8BC-3B51-8049-8C29-5A0FD2512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A007034-A1A4-6541-B637-9D126931A0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0151886-F18C-364E-97CD-85F6138873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7503339-160D-AC44-B3BD-75C098260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D3541-49A7-674E-AD66-9E11395CAB60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4725592-DC7A-B74D-9083-F7B2BEA1D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F836370-0593-3F47-BB36-FEFEAC5BE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D6364-81A8-EE4E-B319-7974A46310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5982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DBD679E-9D57-8A40-A9F9-EF6A0ED84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F1ABA7F-EFAB-B84D-B897-4E0E186CC1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4D2BD8-53D4-144F-A6B7-DBF71F8CD3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D3541-49A7-674E-AD66-9E11395CAB60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510BE1-5B19-0B4B-82AA-887835F971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484F9E-4B27-B342-BB8C-AC0ACD474C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D6364-81A8-EE4E-B319-7974A46310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3035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ire-carrieres-sur-seine.fr/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BC82EF15-A2A8-A540-B05E-52623DBC7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41795" cy="6858000"/>
          </a:xfrm>
          <a:prstGeom prst="rect">
            <a:avLst/>
          </a:prstGeom>
        </p:spPr>
      </p:pic>
      <p:sp>
        <p:nvSpPr>
          <p:cNvPr id="12" name="Titre 11">
            <a:extLst>
              <a:ext uri="{FF2B5EF4-FFF2-40B4-BE49-F238E27FC236}">
                <a16:creationId xmlns:a16="http://schemas.microsoft.com/office/drawing/2014/main" id="{0ACA98F8-BF7E-2548-976B-87BC5E009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9870" y="396122"/>
            <a:ext cx="6006885" cy="6035675"/>
          </a:xfrm>
        </p:spPr>
        <p:txBody>
          <a:bodyPr>
            <a:normAutofit/>
          </a:bodyPr>
          <a:lstStyle/>
          <a:p>
            <a:pPr algn="ctr"/>
            <a:r>
              <a:rPr lang="fr-FR" sz="3200" b="1" i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www.histoire-carrieres-sur-seine.fr</a:t>
            </a:r>
            <a:br>
              <a:rPr lang="fr-FR" sz="3200" b="1" i="1" dirty="0"/>
            </a:br>
            <a:br>
              <a:rPr lang="fr-FR" sz="3200" b="1" i="1" dirty="0"/>
            </a:br>
            <a:r>
              <a:rPr lang="fr-FR" sz="3200" b="1" i="1" dirty="0"/>
              <a:t>06 08 81 11 13</a:t>
            </a:r>
            <a:br>
              <a:rPr lang="fr-FR" sz="3200" b="1" i="1" dirty="0"/>
            </a:br>
            <a:br>
              <a:rPr lang="fr-FR" sz="3200" b="1" i="1" dirty="0"/>
            </a:br>
            <a:r>
              <a:rPr lang="fr-FR" sz="3200" b="1" i="1" dirty="0" err="1"/>
              <a:t>elsaunier@yahoo.fr</a:t>
            </a:r>
            <a:endParaRPr lang="fr-FR" sz="3200" b="1" i="1" dirty="0"/>
          </a:p>
        </p:txBody>
      </p:sp>
    </p:spTree>
    <p:extLst>
      <p:ext uri="{BB962C8B-B14F-4D97-AF65-F5344CB8AC3E}">
        <p14:creationId xmlns:p14="http://schemas.microsoft.com/office/powerpoint/2010/main" val="2742757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17EF62-8B60-5A44-A303-4B26CD0B7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63362" cy="1325563"/>
          </a:xfrm>
        </p:spPr>
        <p:txBody>
          <a:bodyPr/>
          <a:lstStyle/>
          <a:p>
            <a:r>
              <a:rPr lang="fr-FR" b="1" dirty="0">
                <a:solidFill>
                  <a:srgbClr val="C00000"/>
                </a:solidFill>
                <a:latin typeface="Lucida Calligraphy" panose="03010101010101010101" pitchFamily="66" charset="77"/>
              </a:rPr>
              <a:t>Guillaume BATESTE et Marguerite GAUTIER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36B5712-3A32-D146-B08D-0872BF9CDD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690688"/>
            <a:ext cx="7257584" cy="4866229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fr-FR" dirty="0"/>
              <a:t>En juin 1226, ils donnent une pièce de terre d’un arpent tenant au jardin du trésorier pour y bâtir une église paroissiale en pierre de taille calcaire et faire un cimetière.</a:t>
            </a:r>
          </a:p>
          <a:p>
            <a:pPr algn="just"/>
            <a:r>
              <a:rPr lang="fr-FR" dirty="0"/>
              <a:t>Assentiment est donné par </a:t>
            </a:r>
            <a:r>
              <a:rPr lang="fr-FR" dirty="0" err="1"/>
              <a:t>Anseau</a:t>
            </a:r>
            <a:r>
              <a:rPr lang="fr-FR" dirty="0"/>
              <a:t> DE LISLE, chevalier de l’Isle-Adam, « </a:t>
            </a:r>
            <a:r>
              <a:rPr lang="fr-FR" i="1" dirty="0"/>
              <a:t>du fief duquel elle est mouvante</a:t>
            </a:r>
            <a:r>
              <a:rPr lang="fr-FR" dirty="0"/>
              <a:t> ».</a:t>
            </a:r>
          </a:p>
          <a:p>
            <a:pPr algn="just"/>
            <a:r>
              <a:rPr lang="fr-FR" dirty="0"/>
              <a:t>Elle reçut en 1618 l’ajout d’un bas-côté nord et fut remaniée en 1812.</a:t>
            </a:r>
          </a:p>
          <a:p>
            <a:pPr algn="just"/>
            <a:r>
              <a:rPr lang="fr-FR" dirty="0"/>
              <a:t>En 1933, le sol s’effondra au ras du pilier soutenant le clocher. Ce dernier sera reconstruit en béton puis démoli en 1980 pour être remplacé par un clocher en ardoise.</a:t>
            </a:r>
          </a:p>
          <a:p>
            <a:pPr marL="0" indent="0" algn="just">
              <a:buNone/>
            </a:pPr>
            <a:endParaRPr lang="fr-FR" dirty="0"/>
          </a:p>
        </p:txBody>
      </p:sp>
      <p:pic>
        <p:nvPicPr>
          <p:cNvPr id="8" name="Picture 7" descr="CP28">
            <a:extLst>
              <a:ext uri="{FF2B5EF4-FFF2-40B4-BE49-F238E27FC236}">
                <a16:creationId xmlns:a16="http://schemas.microsoft.com/office/drawing/2014/main" id="{DECDFE73-32B5-704D-89A3-BA6DC7DD17A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717" y="1274956"/>
            <a:ext cx="3200399" cy="5003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1657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68BE2C-82AD-1544-B11E-13F723873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5">
                    <a:lumMod val="75000"/>
                  </a:schemeClr>
                </a:solidFill>
                <a:latin typeface="Lucida Calligraphy" panose="03010101010101010101" pitchFamily="66" charset="77"/>
              </a:rPr>
              <a:t>Thomas TURQUAN, écuyer</a:t>
            </a:r>
            <a:endParaRPr lang="fr-FR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6DBC7A-5704-2B47-991A-E11421A0BD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6532756" cy="4463663"/>
          </a:xfrm>
        </p:spPr>
        <p:txBody>
          <a:bodyPr>
            <a:normAutofit lnSpcReduction="10000"/>
          </a:bodyPr>
          <a:lstStyle/>
          <a:p>
            <a:pPr algn="just"/>
            <a:r>
              <a:rPr lang="fr-FR" dirty="0"/>
              <a:t>L’abbé LEBEUF écrit en 1753 « </a:t>
            </a:r>
            <a:r>
              <a:rPr lang="fr-FR" i="1" dirty="0"/>
              <a:t>avoir vu l’ancien retable d’autel dont l’inscription porte les noms de « Thomas TURQUAN, écuyer, seigneur de… le Roi au </a:t>
            </a:r>
            <a:r>
              <a:rPr lang="fr-FR" i="1" dirty="0" err="1"/>
              <a:t>Veuxin</a:t>
            </a:r>
            <a:r>
              <a:rPr lang="fr-FR" i="1" dirty="0"/>
              <a:t> François, et Michel LAGUETTE, avocat et Barbe TURQUAN » qui apparemment l’avait fait faire ».</a:t>
            </a:r>
          </a:p>
          <a:p>
            <a:pPr algn="just"/>
            <a:r>
              <a:rPr lang="fr-FR" dirty="0"/>
              <a:t>Il est le riche seigneur de La Villeneuve-le-Roi, du canton de Méru dans l’Oise. Il avait consenti un prêt de 31 200 livres à François 1</a:t>
            </a:r>
            <a:r>
              <a:rPr lang="fr-FR" baseline="30000" dirty="0"/>
              <a:t>er</a:t>
            </a:r>
            <a:r>
              <a:rPr lang="fr-FR" dirty="0"/>
              <a:t> pour l’envoi d’une armée en Italie.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67B9BF2-698A-8C4C-BA8C-F7F83EB3CA3E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888" y="1825625"/>
            <a:ext cx="3692912" cy="4351338"/>
          </a:xfrm>
          <a:prstGeom prst="rect">
            <a:avLst/>
          </a:prstGeom>
          <a:noFill/>
          <a:ln w="76200">
            <a:solidFill>
              <a:srgbClr val="E4D85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7883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421064-F7BD-D241-9418-6394AFD64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5">
                    <a:lumMod val="75000"/>
                  </a:schemeClr>
                </a:solidFill>
                <a:latin typeface="Lucida Calligraphy" panose="03010101010101010101" pitchFamily="66" charset="77"/>
              </a:rPr>
              <a:t>Thomas TURQUAN, écuyer</a:t>
            </a: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E30701B-257E-B241-B239-315CD425E511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827" y="2392363"/>
            <a:ext cx="1521705" cy="140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8D68E58-1D1B-4D49-B459-70EAFC0458C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2392363"/>
            <a:ext cx="2743200" cy="14033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8D3186C0-1708-1145-862B-EEDF02CE12E5}"/>
              </a:ext>
            </a:extLst>
          </p:cNvPr>
          <p:cNvSpPr txBox="1">
            <a:spLocks/>
          </p:cNvSpPr>
          <p:nvPr/>
        </p:nvSpPr>
        <p:spPr>
          <a:xfrm>
            <a:off x="883735" y="1690688"/>
            <a:ext cx="5918510" cy="394067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dirty="0"/>
              <a:t>Il est « </a:t>
            </a:r>
            <a:r>
              <a:rPr lang="fr-FR" i="1" dirty="0"/>
              <a:t>Général des </a:t>
            </a:r>
            <a:r>
              <a:rPr lang="fr-FR" i="1" dirty="0" err="1"/>
              <a:t>Monnoyes</a:t>
            </a:r>
            <a:r>
              <a:rPr lang="fr-FR" dirty="0"/>
              <a:t> » à Paris, magistrat de la Cour des Monnaies au temps de Charles IX et Henri III (XVIème siècle).</a:t>
            </a:r>
          </a:p>
          <a:p>
            <a:pPr marL="0" indent="0" algn="just">
              <a:buNone/>
            </a:pPr>
            <a:endParaRPr lang="fr-FR" dirty="0"/>
          </a:p>
          <a:p>
            <a:pPr algn="just"/>
            <a:r>
              <a:rPr lang="fr-FR" dirty="0"/>
              <a:t>Il est connu pour susciter, en septembre 1577, l’abandon de la livre tournois comme monnaie de compte au profit de l’écu d’argent qui était la monnaie réelle.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7F0B173B-6AC3-0D4B-A3D7-3927D56A1CDC}"/>
              </a:ext>
            </a:extLst>
          </p:cNvPr>
          <p:cNvSpPr txBox="1">
            <a:spLocks/>
          </p:cNvSpPr>
          <p:nvPr/>
        </p:nvSpPr>
        <p:spPr>
          <a:xfrm>
            <a:off x="6997827" y="3948539"/>
            <a:ext cx="4355974" cy="1097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i="1" dirty="0"/>
              <a:t>A gauche : la livre tournois</a:t>
            </a:r>
          </a:p>
          <a:p>
            <a:r>
              <a:rPr lang="fr-FR" sz="2400" i="1" dirty="0"/>
              <a:t>A droite : l’écu d’argent</a:t>
            </a:r>
          </a:p>
        </p:txBody>
      </p:sp>
    </p:spTree>
    <p:extLst>
      <p:ext uri="{BB962C8B-B14F-4D97-AF65-F5344CB8AC3E}">
        <p14:creationId xmlns:p14="http://schemas.microsoft.com/office/powerpoint/2010/main" val="1472796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50E05A-4EDD-1C46-8CC9-D98A94D3A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  <a:latin typeface="Lucida Calligraphy" panose="03010101010101010101" pitchFamily="66" charset="77"/>
              </a:rPr>
              <a:t>Le couple Thomas SUZANNE et Barbe RUFFIN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1061D7-A72A-A24F-9056-C95631BB445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/>
              <a:t>Ils sont les premiers ancêtres d’une longue descendance de la famille SUZANNE : 11 enfants dont 3 décèderont.</a:t>
            </a:r>
          </a:p>
          <a:p>
            <a:r>
              <a:rPr lang="fr-FR" dirty="0"/>
              <a:t>Les 8 enfants auront pour certains respectivement 17, 9, 8, 10 et 10 enfants.</a:t>
            </a:r>
          </a:p>
          <a:p>
            <a:r>
              <a:rPr lang="fr-FR" dirty="0"/>
              <a:t>Soit au total 62 membres de la même famille (sans compter le couple d’origine et les 3 enfants décédés) sur 2 générations !</a:t>
            </a:r>
          </a:p>
          <a:p>
            <a:r>
              <a:rPr lang="fr-FR" dirty="0"/>
              <a:t>Thomas SUZANNE (1619-1671) est laboureur et loue des terres aux religieux de Saint-Denis pour 1 000 livres par an à partir de 1655.</a:t>
            </a:r>
          </a:p>
        </p:txBody>
      </p:sp>
      <p:pic>
        <p:nvPicPr>
          <p:cNvPr id="5" name="Espace réservé du contenu 4" descr="ARBRE GENEALOGIQUE DU M-A">
            <a:extLst>
              <a:ext uri="{FF2B5EF4-FFF2-40B4-BE49-F238E27FC236}">
                <a16:creationId xmlns:a16="http://schemas.microsoft.com/office/drawing/2014/main" id="{FB269AD5-2501-E24B-A96A-59DA33685234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556" y="1825625"/>
            <a:ext cx="4806176" cy="4351338"/>
          </a:xfrm>
          <a:prstGeom prst="rect">
            <a:avLst/>
          </a:prstGeom>
          <a:noFill/>
          <a:ln w="76200">
            <a:solidFill>
              <a:srgbClr val="17365D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7144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EFCF91-B91D-884A-B5FB-90F7025C4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6856141" cy="1325563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Lucida Calligraphy" panose="03010101010101010101" pitchFamily="66" charset="77"/>
              </a:rPr>
              <a:t>Simon LE TELLIER, médecin ordinaire </a:t>
            </a:r>
            <a:br>
              <a:rPr lang="fr-FR" b="1" dirty="0">
                <a:solidFill>
                  <a:schemeClr val="accent2">
                    <a:lumMod val="75000"/>
                  </a:schemeClr>
                </a:solidFill>
                <a:latin typeface="Lucida Calligraphy" panose="03010101010101010101" pitchFamily="66" charset="77"/>
              </a:rPr>
            </a:br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Lucida Calligraphy" panose="03010101010101010101" pitchFamily="66" charset="77"/>
              </a:rPr>
              <a:t>du roi Louis XIII</a:t>
            </a:r>
            <a:endParaRPr lang="fr-FR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8A9693D-28FC-EC4E-852D-9D02928821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60162"/>
            <a:ext cx="6856141" cy="435133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fr-FR" dirty="0"/>
              <a:t>Simon LE TELLIER est conseiller, médecin ordinaire du roi Louis XIII, et ami de Sully. Sa fonction est de remplacer le premier médecin quand celui-ci est indisponible : Jean HEROARD (1610-1628), Charles BOUVARD (1628-1643).</a:t>
            </a:r>
          </a:p>
          <a:p>
            <a:pPr algn="just"/>
            <a:r>
              <a:rPr lang="fr-FR" dirty="0"/>
              <a:t>Le Premier médecin recevait 3000 livres, le médecin ordinaire 1800, les médecins servant par quartier (trimestre) 1200. Ils seront 22 à se relayer aux côtés du roi Louis XIII (32 sous Louis XIV).</a:t>
            </a:r>
          </a:p>
          <a:p>
            <a:pPr algn="just"/>
            <a:r>
              <a:rPr lang="fr-FR" dirty="0"/>
              <a:t>Il est cité à l’occasion du choix de la nourrice du futur Louis XIV, le 14 décembre 1638.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FF78357-1B3B-A84A-BE14-A8156842A85C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367" y="490654"/>
            <a:ext cx="3691054" cy="5686309"/>
          </a:xfrm>
          <a:prstGeom prst="rect">
            <a:avLst/>
          </a:prstGeom>
          <a:noFill/>
          <a:ln w="76200">
            <a:solidFill>
              <a:srgbClr val="C08137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973868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99FD16-F9A7-DE40-8617-A67F56B32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Lucida Calligraphy" panose="03010101010101010101" pitchFamily="66" charset="77"/>
              </a:rPr>
              <a:t>La prairie de Simon LE TELLIER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81F1BC-ACB5-564C-8CDA-01BFEDE666F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fr-FR" dirty="0"/>
              <a:t>Un document daté du 16 août 1642 permet à Simon LE TELLIER de « </a:t>
            </a:r>
            <a:r>
              <a:rPr lang="fr-FR" i="1" dirty="0"/>
              <a:t>ramener les eaux de nos deux fontaines qui se trouvent sur le chemin de la navigation au village de Carrières et les faire conduire dans le fossé </a:t>
            </a:r>
            <a:r>
              <a:rPr lang="fr-FR" dirty="0"/>
              <a:t>». La description de la propriété se rapporte aux jardins actuels de la mairie.</a:t>
            </a:r>
          </a:p>
          <a:p>
            <a:pPr algn="just"/>
            <a:r>
              <a:rPr lang="fr-FR" dirty="0"/>
              <a:t>Suit un acte de vente de 1643 par lequel l’abbaye de Saint-Denis vend des terres vagues situées en dessous du cimetière.</a:t>
            </a:r>
          </a:p>
          <a:p>
            <a:endParaRPr lang="fr-FR" dirty="0"/>
          </a:p>
        </p:txBody>
      </p:sp>
      <p:pic>
        <p:nvPicPr>
          <p:cNvPr id="5" name="P 1">
            <a:extLst>
              <a:ext uri="{FF2B5EF4-FFF2-40B4-BE49-F238E27FC236}">
                <a16:creationId xmlns:a16="http://schemas.microsoft.com/office/drawing/2014/main" id="{C99CBDBF-3C10-C045-B676-8EECB4383F25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1825625"/>
            <a:ext cx="5544519" cy="4172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01767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EA9375-62F9-AB4B-AE8C-18571BCD9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282912" cy="1325563"/>
          </a:xfrm>
        </p:spPr>
        <p:txBody>
          <a:bodyPr/>
          <a:lstStyle/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Lucida Calligraphy" panose="03010101010101010101" pitchFamily="66" charset="77"/>
              </a:rPr>
              <a:t>Le beau et bon domaine </a:t>
            </a:r>
            <a:br>
              <a:rPr lang="fr-FR" b="1" dirty="0">
                <a:solidFill>
                  <a:schemeClr val="accent2">
                    <a:lumMod val="75000"/>
                  </a:schemeClr>
                </a:solidFill>
                <a:latin typeface="Lucida Calligraphy" panose="03010101010101010101" pitchFamily="66" charset="77"/>
              </a:rPr>
            </a:br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Lucida Calligraphy" panose="03010101010101010101" pitchFamily="66" charset="77"/>
              </a:rPr>
              <a:t>de Simon LE TELLIER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D58A122-B609-8444-9562-DFA1656653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7065936" cy="4714660"/>
          </a:xfrm>
        </p:spPr>
        <p:txBody>
          <a:bodyPr>
            <a:normAutofit fontScale="92500"/>
          </a:bodyPr>
          <a:lstStyle/>
          <a:p>
            <a:pPr algn="just"/>
            <a:r>
              <a:rPr lang="fr-FR" dirty="0"/>
              <a:t>Il y fait installer un jardin d’agrément, un vivier et probablement un jardin potager et fruitier.</a:t>
            </a:r>
          </a:p>
          <a:p>
            <a:pPr algn="just"/>
            <a:r>
              <a:rPr lang="fr-FR" dirty="0"/>
              <a:t>Il crée des murs de soutènement pour installer des terrasses, crée un mur d’enceinte, amène du fumier et de la terre végétale depuis l’île.</a:t>
            </a:r>
          </a:p>
          <a:p>
            <a:pPr algn="just"/>
            <a:r>
              <a:rPr lang="fr-FR" dirty="0"/>
              <a:t>Il conserve l’étang à poissons ainsi que le jardin d’ornement appelé « </a:t>
            </a:r>
            <a:r>
              <a:rPr lang="fr-FR" i="1" dirty="0"/>
              <a:t>Le Guay</a:t>
            </a:r>
            <a:r>
              <a:rPr lang="fr-FR" dirty="0"/>
              <a:t> ».</a:t>
            </a:r>
          </a:p>
          <a:p>
            <a:pPr algn="just"/>
            <a:r>
              <a:rPr lang="fr-FR" dirty="0"/>
              <a:t>Selon la description donnée par l’adjudication « à la folle enchère » des héritiers LE GOUST en 1742, le domaine comprend aussi de nombreux  bâtiments : colombier, basse-cour, écurie etc.</a:t>
            </a:r>
          </a:p>
          <a:p>
            <a:pPr algn="just"/>
            <a:endParaRPr lang="fr-FR" dirty="0"/>
          </a:p>
        </p:txBody>
      </p:sp>
      <p:pic>
        <p:nvPicPr>
          <p:cNvPr id="5" name="P 1">
            <a:extLst>
              <a:ext uri="{FF2B5EF4-FFF2-40B4-BE49-F238E27FC236}">
                <a16:creationId xmlns:a16="http://schemas.microsoft.com/office/drawing/2014/main" id="{AB9BF99F-05DD-0843-9F4D-4DB6B92BBD2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513" y="611477"/>
            <a:ext cx="3080288" cy="5565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947996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3BDDE0-7BB8-3F45-8A26-47B36DB98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089542" cy="1325563"/>
          </a:xfrm>
        </p:spPr>
        <p:txBody>
          <a:bodyPr/>
          <a:lstStyle/>
          <a:p>
            <a:r>
              <a:rPr lang="fr-FR" b="1" dirty="0">
                <a:solidFill>
                  <a:schemeClr val="tx2">
                    <a:lumMod val="75000"/>
                  </a:schemeClr>
                </a:solidFill>
                <a:latin typeface="Lucida Calligraphy" panose="03010101010101010101" pitchFamily="66" charset="77"/>
              </a:rPr>
              <a:t>Nicolas LEGOUST, buvetier du Palais</a:t>
            </a:r>
            <a:endParaRPr lang="fr-FR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662D762-F65B-5740-9A11-9D351B589B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640092" cy="4351338"/>
          </a:xfrm>
        </p:spPr>
        <p:txBody>
          <a:bodyPr>
            <a:normAutofit/>
          </a:bodyPr>
          <a:lstStyle/>
          <a:p>
            <a:pPr algn="just"/>
            <a:r>
              <a:rPr lang="fr-FR" dirty="0"/>
              <a:t>On connaît Nicolas LEGOUST par le biais d’une plaque de marbre noir fixée au mur de l’entrée de l’église Saint Jean-Baptiste.</a:t>
            </a:r>
          </a:p>
          <a:p>
            <a:pPr algn="just"/>
            <a:r>
              <a:rPr lang="fr-FR" dirty="0"/>
              <a:t>Il s’agit d’un testament lapidaire par lequel il lègue une somme d’argent pour qu’un service religieux soit célébré à perpétuité au bénéfice de son âme chaque 23 décembre, jour anniversaire de sa mort (en 1749).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4C26D728-9444-F549-8308-54874F66B30F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259" y="542442"/>
            <a:ext cx="4649490" cy="5634522"/>
          </a:xfrm>
          <a:prstGeom prst="rect">
            <a:avLst/>
          </a:prstGeom>
          <a:noFill/>
          <a:ln w="76200">
            <a:solidFill>
              <a:srgbClr val="365F9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6854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97C778-E604-EB45-8597-332CE8F9B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chemeClr val="tx2">
                    <a:lumMod val="75000"/>
                  </a:schemeClr>
                </a:solidFill>
                <a:latin typeface="Lucida Calligraphy" panose="03010101010101010101" pitchFamily="66" charset="77"/>
              </a:rPr>
              <a:t>Nicolas LEGOUST, un généreux donateur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A05B8E3-8351-7A4C-9641-74E7DD6371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4725692" cy="4683663"/>
          </a:xfrm>
        </p:spPr>
        <p:txBody>
          <a:bodyPr>
            <a:normAutofit/>
          </a:bodyPr>
          <a:lstStyle/>
          <a:p>
            <a:pPr algn="just"/>
            <a:r>
              <a:rPr lang="fr-FR" dirty="0"/>
              <a:t>Buvetier de la grand’ chambre, il fait fortune aux côtés des parlementaires.</a:t>
            </a:r>
          </a:p>
          <a:p>
            <a:pPr algn="just"/>
            <a:r>
              <a:rPr lang="fr-FR" dirty="0"/>
              <a:t>Selon les « </a:t>
            </a:r>
            <a:r>
              <a:rPr lang="fr-FR" i="1" dirty="0"/>
              <a:t>Archives Hospitalières antérieures à 1790 </a:t>
            </a:r>
            <a:r>
              <a:rPr lang="fr-FR" dirty="0"/>
              <a:t>», il fit donation en 1741 d’une somme de 1000 livres à charge de services religieux, en faveur de l’Hôpital des Enfants Trouvés à Paris.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F825931F-7588-FD44-AFB2-0F96D3820123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799" y="1825625"/>
            <a:ext cx="5510939" cy="4351338"/>
          </a:xfrm>
          <a:prstGeom prst="rect">
            <a:avLst/>
          </a:prstGeom>
          <a:noFill/>
          <a:ln w="76200">
            <a:solidFill>
              <a:srgbClr val="365F9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591611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BFB179-D29D-F142-A61A-5FBADE149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accent6">
                    <a:lumMod val="50000"/>
                  </a:schemeClr>
                </a:solidFill>
                <a:latin typeface="Lucida Calligraphy" panose="03010101010101010101" pitchFamily="66" charset="77"/>
              </a:rPr>
              <a:t>Antoine SCHMID et Nicolas Florent MATIS, arpenteurs géographes</a:t>
            </a:r>
            <a:endParaRPr lang="fr-FR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070E1FD-99F9-D049-A9CF-D6588125B7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7050437" cy="4497683"/>
          </a:xfrm>
        </p:spPr>
        <p:txBody>
          <a:bodyPr/>
          <a:lstStyle/>
          <a:p>
            <a:pPr algn="just"/>
            <a:r>
              <a:rPr lang="fr-FR" dirty="0"/>
              <a:t>La cartographie prend un essor considérable sous Louis XIV et Louis XV. Ainsi fut créé le corps des « </a:t>
            </a:r>
            <a:r>
              <a:rPr lang="fr-FR" i="1" dirty="0"/>
              <a:t>arpenteurs géographes ordinaires du roi </a:t>
            </a:r>
            <a:r>
              <a:rPr lang="fr-FR" dirty="0"/>
              <a:t>», chargés de lever les plans du domaine royal, des capitaineries des chasses et des forêts, et des grands projets d’ouvrage hydraulique, à la fin du XVIIème siècle, les résidences royales, la machine de Marly…</a:t>
            </a:r>
            <a:r>
              <a:rPr lang="fr-FR" dirty="0">
                <a:effectLst/>
              </a:rPr>
              <a:t> </a:t>
            </a:r>
          </a:p>
          <a:p>
            <a:pPr algn="just"/>
            <a:r>
              <a:rPr lang="fr-FR" dirty="0"/>
              <a:t>Ils étaient chargés de mesurer la superficie des terres et de dresser des cartes topographiques. </a:t>
            </a:r>
          </a:p>
          <a:p>
            <a:pPr algn="just"/>
            <a:endParaRPr lang="fr-FR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E33718B4-DFE6-E748-BF10-E8D17710CBE8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842" y="1825625"/>
            <a:ext cx="3083958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8117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FAC2C3D1-F21E-E547-BD14-F5805103E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02582"/>
          </a:xfrm>
        </p:spPr>
        <p:txBody>
          <a:bodyPr/>
          <a:lstStyle/>
          <a:p>
            <a:pPr algn="ctr"/>
            <a:r>
              <a:rPr lang="fr-FR" b="1" i="1" dirty="0">
                <a:solidFill>
                  <a:schemeClr val="accent2">
                    <a:lumMod val="50000"/>
                  </a:schemeClr>
                </a:solidFill>
                <a:latin typeface="Lucida Calligraphy" panose="03010101010101010101" pitchFamily="66" charset="77"/>
              </a:rPr>
              <a:t>Les personnalités historiques </a:t>
            </a:r>
            <a:br>
              <a:rPr lang="fr-FR" b="1" i="1" dirty="0">
                <a:solidFill>
                  <a:schemeClr val="accent2">
                    <a:lumMod val="50000"/>
                  </a:schemeClr>
                </a:solidFill>
                <a:latin typeface="Lucida Calligraphy" panose="03010101010101010101" pitchFamily="66" charset="77"/>
              </a:rPr>
            </a:br>
            <a:r>
              <a:rPr lang="fr-FR" b="1" i="1" dirty="0">
                <a:solidFill>
                  <a:schemeClr val="accent2">
                    <a:lumMod val="50000"/>
                  </a:schemeClr>
                </a:solidFill>
                <a:latin typeface="Lucida Calligraphy" panose="03010101010101010101" pitchFamily="66" charset="77"/>
              </a:rPr>
              <a:t>de Carrières-Saint-Denis</a:t>
            </a:r>
            <a:br>
              <a:rPr lang="fr-FR" b="1" i="1" dirty="0">
                <a:solidFill>
                  <a:schemeClr val="accent2">
                    <a:lumMod val="50000"/>
                  </a:schemeClr>
                </a:solidFill>
                <a:latin typeface="Lucida Calligraphy" panose="03010101010101010101" pitchFamily="66" charset="77"/>
              </a:rPr>
            </a:br>
            <a:endParaRPr lang="fr-FR" b="1" i="1" dirty="0">
              <a:solidFill>
                <a:schemeClr val="accent2">
                  <a:lumMod val="50000"/>
                </a:schemeClr>
              </a:solidFill>
              <a:latin typeface="Lucida Calligraphy" panose="03010101010101010101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569808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508520-A2B3-244C-BA66-18F074ACB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6">
                    <a:lumMod val="50000"/>
                  </a:schemeClr>
                </a:solidFill>
                <a:latin typeface="Lucida Calligraphy" panose="03010101010101010101" pitchFamily="66" charset="77"/>
              </a:rPr>
              <a:t>Antoine SCHMID, arpenteur du roi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64318E-E5CB-B043-8DD3-7E5C916D66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640092" cy="4351338"/>
          </a:xfrm>
        </p:spPr>
        <p:txBody>
          <a:bodyPr>
            <a:normAutofit fontScale="92500"/>
          </a:bodyPr>
          <a:lstStyle/>
          <a:p>
            <a:pPr algn="just"/>
            <a:r>
              <a:rPr lang="fr-FR" dirty="0"/>
              <a:t>Le plan d’intendance de Carrières-Saint-Denis borne notre territoire sous sa forme actuelle de « </a:t>
            </a:r>
            <a:r>
              <a:rPr lang="fr-FR" i="1" dirty="0"/>
              <a:t>chaussure </a:t>
            </a:r>
            <a:r>
              <a:rPr lang="fr-FR" dirty="0"/>
              <a:t>». </a:t>
            </a:r>
          </a:p>
          <a:p>
            <a:pPr algn="just"/>
            <a:r>
              <a:rPr lang="fr-FR" dirty="0"/>
              <a:t>Réalisé par l’arpenteur Alain SCHMID, il comporte le tableau comparatif des surfaces de terres labourables, de prés, de vignes et terres à vignes, de bois ou remises à gibier du roi, les maisons, bâtiments, cours et jardins, les chemins, rivières et friches… en mesure locale et en mesure du Roy. </a:t>
            </a:r>
          </a:p>
          <a:p>
            <a:pPr algn="just"/>
            <a:endParaRPr lang="fr-FR" dirty="0"/>
          </a:p>
        </p:txBody>
      </p:sp>
      <p:pic>
        <p:nvPicPr>
          <p:cNvPr id="5" name="Espace réservé du contenu 4" descr="PLAN D'INTENDANCE ALAIN SCHMID">
            <a:extLst>
              <a:ext uri="{FF2B5EF4-FFF2-40B4-BE49-F238E27FC236}">
                <a16:creationId xmlns:a16="http://schemas.microsoft.com/office/drawing/2014/main" id="{341A70DC-35F3-EE4A-A966-6B6FA7232E8C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766" y="1891479"/>
            <a:ext cx="4643034" cy="3949755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45444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A20E83-36B3-434A-95D7-87FA9E840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accent6">
                    <a:lumMod val="50000"/>
                  </a:schemeClr>
                </a:solidFill>
                <a:latin typeface="Lucida Calligraphy" panose="03010101010101010101" pitchFamily="66" charset="77"/>
              </a:rPr>
              <a:t>Antoine SCHMID et le procès-verbal du plan d’intendance de 1784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FD26DB-DD98-D548-922E-97D80BE58BF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/>
            <a:r>
              <a:rPr lang="fr-FR" dirty="0"/>
              <a:t>Ce plan de la paroisse de Carrières-Saint-Denis est conforme au procès-verbal dressé le 4 octobre 1784 par « </a:t>
            </a:r>
            <a:r>
              <a:rPr lang="fr-FR" i="1" dirty="0"/>
              <a:t>SCHMID, arpenteur demeurant à Maison-sur-Seine</a:t>
            </a:r>
            <a:r>
              <a:rPr lang="fr-FR" dirty="0"/>
              <a:t> » (Maisons-Laffitte), en présence des « </a:t>
            </a:r>
            <a:r>
              <a:rPr lang="fr-FR" i="1" dirty="0"/>
              <a:t>nommés Nicolas Suzanne </a:t>
            </a:r>
            <a:r>
              <a:rPr lang="fr-FR" i="1" dirty="0" err="1"/>
              <a:t>sindic</a:t>
            </a:r>
            <a:r>
              <a:rPr lang="fr-FR" i="1" dirty="0"/>
              <a:t> perpétuel, Charles </a:t>
            </a:r>
            <a:r>
              <a:rPr lang="fr-FR" i="1" dirty="0" err="1"/>
              <a:t>Raby</a:t>
            </a:r>
            <a:r>
              <a:rPr lang="fr-FR" i="1" dirty="0"/>
              <a:t>, sieur </a:t>
            </a:r>
            <a:r>
              <a:rPr lang="fr-FR" i="1" dirty="0" err="1"/>
              <a:t>Brênu</a:t>
            </a:r>
            <a:r>
              <a:rPr lang="fr-FR" i="1" dirty="0"/>
              <a:t> et Martin Jérôme</a:t>
            </a:r>
            <a:r>
              <a:rPr lang="fr-FR" dirty="0"/>
              <a:t> ».</a:t>
            </a:r>
          </a:p>
          <a:p>
            <a:endParaRPr lang="fr-FR" dirty="0"/>
          </a:p>
        </p:txBody>
      </p:sp>
      <p:pic>
        <p:nvPicPr>
          <p:cNvPr id="5" name="Espace réservé du contenu 4" descr="PROCES VERBAL ARPENTAGE">
            <a:extLst>
              <a:ext uri="{FF2B5EF4-FFF2-40B4-BE49-F238E27FC236}">
                <a16:creationId xmlns:a16="http://schemas.microsoft.com/office/drawing/2014/main" id="{2D3849F2-E32B-2C4A-B621-1D7DAEDAEFC4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236" y="1690688"/>
            <a:ext cx="4590564" cy="4486275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26040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535C87-150B-1244-BFC6-C925CE791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6">
                    <a:lumMod val="50000"/>
                  </a:schemeClr>
                </a:solidFill>
                <a:latin typeface="Lucida Calligraphy" panose="03010101010101010101" pitchFamily="66" charset="77"/>
              </a:rPr>
              <a:t>La famille MATIS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143AA29-35DF-6A40-BB4F-7D6557DA5E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25845"/>
            <a:ext cx="5603189" cy="528492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fr-FR" dirty="0"/>
              <a:t>Nicolas MATIS le Jeune (1701-1764) figure en 1744 dans les registres paroissiaux de Carrières sous la qualification de « </a:t>
            </a:r>
            <a:r>
              <a:rPr lang="fr-FR" i="1" dirty="0"/>
              <a:t>bourgeois </a:t>
            </a:r>
            <a:r>
              <a:rPr lang="fr-FR" dirty="0"/>
              <a:t>».</a:t>
            </a:r>
          </a:p>
          <a:p>
            <a:pPr algn="just"/>
            <a:r>
              <a:rPr lang="fr-FR" dirty="0"/>
              <a:t>Il réalisa les plans de la forêt de Compiègne et la topographie de la capitainerie de Corbeilles en 1746.</a:t>
            </a:r>
          </a:p>
          <a:p>
            <a:pPr algn="just"/>
            <a:r>
              <a:rPr lang="fr-FR" dirty="0"/>
              <a:t>Créées sous François Ier, les capitaineries étaient des circonscriptions administratives et judiciaires destinées à assurer le bon fonctionnement des chasses royales. Elles furent supprimées le 11 août 1789, quelques jours après les privilèges seigneuriaux. </a:t>
            </a:r>
          </a:p>
          <a:p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A497CCB-A5D8-0649-A6FE-F5FF08DF8F92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71832" y="1425845"/>
            <a:ext cx="4912411" cy="4921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095162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6D59E3-E5B4-F94A-B267-B3DE51B73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6">
                    <a:lumMod val="50000"/>
                  </a:schemeClr>
                </a:solidFill>
                <a:latin typeface="Lucida Calligraphy" panose="03010101010101010101" pitchFamily="66" charset="77"/>
              </a:rPr>
              <a:t>Nicolas Florent MATIS, maire de Carrières (1734-1803)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07B81A-5CE2-BD4C-B970-708D8AC6591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fr-FR" dirty="0"/>
              <a:t>A partir de 1766, il est officier successivement auprès de la Dauphine, du </a:t>
            </a:r>
            <a:r>
              <a:rPr lang="fr-FR" dirty="0" err="1"/>
              <a:t>roy</a:t>
            </a:r>
            <a:r>
              <a:rPr lang="fr-FR" dirty="0"/>
              <a:t>, de la comtesse de Provence, de la Cour, avant de devenir commandant de la Garde Nationale.</a:t>
            </a:r>
          </a:p>
          <a:p>
            <a:pPr algn="just"/>
            <a:r>
              <a:rPr lang="fr-FR" dirty="0"/>
              <a:t>A partir de 1792, il s’investit dans la vie politique locale jusqu’à être nommé maire de Carrières le 18 juin 1800.</a:t>
            </a:r>
          </a:p>
          <a:p>
            <a:pPr algn="just"/>
            <a:r>
              <a:rPr lang="fr-FR" dirty="0"/>
              <a:t>Particularité : il sera le parrain de la petite cloche « </a:t>
            </a:r>
            <a:r>
              <a:rPr lang="fr-FR" i="1" dirty="0"/>
              <a:t>Marie» </a:t>
            </a:r>
            <a:r>
              <a:rPr lang="fr-FR" dirty="0"/>
              <a:t>(187 kg) installée en même temps que ses </a:t>
            </a:r>
            <a:r>
              <a:rPr lang="fr-FR" dirty="0" err="1"/>
              <a:t>consoeurs</a:t>
            </a:r>
            <a:r>
              <a:rPr lang="fr-FR" dirty="0"/>
              <a:t> « </a:t>
            </a:r>
            <a:r>
              <a:rPr lang="fr-FR" i="1" dirty="0"/>
              <a:t>Claude Agathe</a:t>
            </a:r>
            <a:r>
              <a:rPr lang="fr-FR" dirty="0"/>
              <a:t> » et « </a:t>
            </a:r>
            <a:r>
              <a:rPr lang="fr-FR" i="1" dirty="0"/>
              <a:t>Félicité</a:t>
            </a:r>
            <a:r>
              <a:rPr lang="fr-FR" dirty="0"/>
              <a:t> »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3848E51-47D9-CB48-9FDF-E5AD7EE520C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302858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91F44D-B3C8-9046-BE6A-E121D023E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C00000"/>
                </a:solidFill>
                <a:latin typeface="Lucida Calligraphy" panose="03010101010101010101" pitchFamily="66" charset="77"/>
              </a:rPr>
              <a:t>Claude François Marie DE BELLOY, chevalier lieutenant du roi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CD89D9-B744-3446-94CC-866A45E9B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690690"/>
            <a:ext cx="5965555" cy="4486273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fr-FR" dirty="0"/>
              <a:t>Claude François Marie DE BELLOY est né en 1719 à Carrières-Saint-Denis. Il est chevalier, seigneur de </a:t>
            </a:r>
            <a:r>
              <a:rPr lang="fr-FR" dirty="0" err="1"/>
              <a:t>Campneuville</a:t>
            </a:r>
            <a:r>
              <a:rPr lang="fr-FR" dirty="0"/>
              <a:t>, lieutenant pour le Roi en </a:t>
            </a:r>
            <a:r>
              <a:rPr lang="fr-FR" dirty="0" err="1"/>
              <a:t>Orléannais</a:t>
            </a:r>
            <a:r>
              <a:rPr lang="fr-FR" dirty="0"/>
              <a:t>.</a:t>
            </a:r>
          </a:p>
          <a:p>
            <a:pPr algn="just"/>
            <a:r>
              <a:rPr lang="fr-FR" dirty="0"/>
              <a:t>Son père Philippe Sébastien DE BELLOY baille de nombreuses terres à Carrières jusqu’en 1749, date à laquelle il lui succède. Le premier acte date du 20 mai 1750 par lequel il accorde un bail à Pierre HUET et à Geneviève BALLAGNY sa femme. Le dernier, daté du 31 décembre 1752, concerne les marguilliers de la paroisse.</a:t>
            </a:r>
          </a:p>
          <a:p>
            <a:pPr algn="just"/>
            <a:r>
              <a:rPr lang="fr-FR" dirty="0"/>
              <a:t>Ce blason est celui des MORANGLE, illustre famille d’ancienne chevalerie connue depuis 1138 don la filiation remonte à Jacques DE BELLOY, chevalier.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0DD8127-A940-D941-A5F4-0E808BEA484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132" y="1825625"/>
            <a:ext cx="4180668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73363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48C1704-C3CE-7448-9902-C40485AEFF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690688"/>
            <a:ext cx="6012051" cy="4486275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fr-FR" dirty="0"/>
              <a:t>Leur famille est originaire de Belloy-en-France, village appartenant en 862 à l’abbaye de Saint Denis, puis intégré, entre 1160 et 1325, à la  châtellenie de Montmorency. Elle comporte notamment deux personnalités : </a:t>
            </a:r>
          </a:p>
          <a:p>
            <a:pPr algn="just"/>
            <a:r>
              <a:rPr lang="fr-FR" dirty="0"/>
              <a:t>Jean Baptiste DE BELLOY (1709-1808), docteur en théologie, évêque de Marseille (1755) puis archevêque de Paris et cardinal (1802), homme d’église pacifiste qui facilita la conclusion du Concordat, nommé cardinal en 1802,</a:t>
            </a:r>
          </a:p>
          <a:p>
            <a:pPr algn="just"/>
            <a:r>
              <a:rPr lang="fr-FR" dirty="0"/>
              <a:t> Auguste DE BELLOY (1815-1871), poète et littérateur, auteur de « </a:t>
            </a:r>
            <a:r>
              <a:rPr lang="fr-FR" i="1" dirty="0"/>
              <a:t>Portraits et souvenirs </a:t>
            </a:r>
            <a:r>
              <a:rPr lang="fr-FR" dirty="0"/>
              <a:t>» (1866), mort sans postérité.</a:t>
            </a:r>
          </a:p>
          <a:p>
            <a:endParaRPr lang="fr-FR" dirty="0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B96A1F60-1030-2B4E-A301-5ECF2AA98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C00000"/>
                </a:solidFill>
                <a:latin typeface="Lucida Calligraphy" panose="03010101010101010101" pitchFamily="66" charset="77"/>
              </a:rPr>
              <a:t>La famille DE BELLOY</a:t>
            </a:r>
            <a:endParaRPr lang="fr-FR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FBB53D57-1960-D847-ABD4-159E5198F9D6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216" y="1690688"/>
            <a:ext cx="4193583" cy="4486275"/>
          </a:xfrm>
          <a:prstGeom prst="rect">
            <a:avLst/>
          </a:prstGeom>
          <a:noFill/>
          <a:ln w="76200">
            <a:solidFill>
              <a:srgbClr val="CF2F14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633508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107668-7061-CB4A-A618-AA1EA08EF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Lucida Calligraphy" panose="03010101010101010101" pitchFamily="66" charset="77"/>
              </a:rPr>
              <a:t>Arnaud DE SILHOUETTE, écuyer secrétaire du roi honoraire</a:t>
            </a:r>
            <a:endParaRPr lang="fr-F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3F3218-9A18-7542-B168-3A5D956FDD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7"/>
            <a:ext cx="6802464" cy="4486276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fr-FR" dirty="0"/>
              <a:t>Il possède une demeure à Carrières comme en témoignent les registres paroissiaux de 1740 à 1743 où il est cité notamment comme témoin de mariage de Jean-Baptiste MALLARD, vigneron et procureur de la prévôté de Houilles, et Marie-Catherine BALLAGNY, ou parrain d’enfants du pays. </a:t>
            </a:r>
          </a:p>
          <a:p>
            <a:pPr algn="just"/>
            <a:r>
              <a:rPr lang="fr-FR" dirty="0"/>
              <a:t>Fils d’un riche négociant bayonnais, il sera conseiller et secrétaire du roi en 1712. Il est receveur des tailles de Limoges de 1708 à 1712 puis de1718 à 1728. Son beau-père Jérôme ROFFAY était lui-même receveur des tailles de Châtellerault.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A63845C-FD7B-1B4B-8259-CE48AB6EB496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966129" y="1690687"/>
            <a:ext cx="3387671" cy="4486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649238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17F63D-3793-6845-99C6-8CBD2A988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Lucida Calligraphy" panose="03010101010101010101" pitchFamily="66" charset="77"/>
              </a:rPr>
              <a:t>La famille DE SILHOUETTE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EEA82C3-DD45-AD4E-8ADC-EABCC56FB9B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fr-FR" dirty="0"/>
              <a:t>Au début du XVIIIème siècle, Arnaud DE SILHOUETTE, secrétaire du roi et armateur, revient s’installer à Biarritz.</a:t>
            </a:r>
          </a:p>
          <a:p>
            <a:pPr algn="just"/>
            <a:r>
              <a:rPr lang="fr-FR" dirty="0"/>
              <a:t>Le blason familial honore </a:t>
            </a:r>
            <a:r>
              <a:rPr lang="fr-FR" dirty="0" err="1"/>
              <a:t>Pernauton</a:t>
            </a:r>
            <a:r>
              <a:rPr lang="fr-FR" dirty="0"/>
              <a:t> DE SILHOUETTE, grand navigateur, commandant du vaisseau « </a:t>
            </a:r>
            <a:r>
              <a:rPr lang="fr-FR" i="1" dirty="0"/>
              <a:t>Le Jacques</a:t>
            </a:r>
            <a:r>
              <a:rPr lang="fr-FR" dirty="0"/>
              <a:t> » qui fut le premier français à aborder en 1613 la baie du Spitzberg, sur la route des baleiniers vers Terre Neuve.</a:t>
            </a:r>
          </a:p>
          <a:p>
            <a:pPr algn="just"/>
            <a:r>
              <a:rPr lang="fr-FR" dirty="0"/>
              <a:t>SILHOUETTE est la francisation du nom basque « ZILOETA ». Maison franche citée en 1362 et 1498, ZILOETA était noble à la veille de la Révolution.</a:t>
            </a:r>
          </a:p>
          <a:p>
            <a:pPr algn="just"/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6FF6FBA-968A-3B4E-9629-10A79BCFCE61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245" y="1825626"/>
            <a:ext cx="4441556" cy="44821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82498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B8A912-94E5-A14B-A68E-A20FB8D9B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Lucida Calligraphy" panose="03010101010101010101" pitchFamily="66" charset="77"/>
              </a:rPr>
              <a:t>Etienne DE SILHOUETTE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8D3F943-7D39-9949-B423-10D4C38A6E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87836"/>
            <a:ext cx="5748580" cy="512994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fr-FR" dirty="0"/>
              <a:t>Son fils Etienne DE SILHOUETTE (1709-1767) suit une carrière politique de 1735 à 1757. Il est commissaire du Roi pour le règlement des limites de l’Acadie en 1748.</a:t>
            </a:r>
          </a:p>
          <a:p>
            <a:pPr algn="just"/>
            <a:r>
              <a:rPr lang="fr-FR" dirty="0"/>
              <a:t>En 1755, il est nommé Contrôleur général des Finances, représentant le Roi au conseil de la Compagnie des Indes Orientales qui baptisa en son honneur, la 3ème Ile des Seychelles après Mahé et </a:t>
            </a:r>
            <a:r>
              <a:rPr lang="fr-FR" dirty="0" err="1"/>
              <a:t>Praslin</a:t>
            </a:r>
            <a:r>
              <a:rPr lang="fr-FR" dirty="0"/>
              <a:t>, Ile Silhouette. </a:t>
            </a:r>
          </a:p>
          <a:p>
            <a:pPr algn="just"/>
            <a:r>
              <a:rPr lang="fr-FR" dirty="0"/>
              <a:t>En pleine Guerre de Sept Ans menée contre l’Angleterre (1754-1763), le 4 mars 1759, il est nommé Contrôleur des Finances par Louis XV, sur la recommandation de Madame de Pompadour, et ministre d’Etat. 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C91B4105-71DE-FE4F-95FE-DECAD96592F7}"/>
              </a:ext>
            </a:extLst>
          </p:cNvPr>
          <p:cNvPicPr>
            <a:picLocks noGrp="1"/>
          </p:cNvPicPr>
          <p:nvPr>
            <p:ph sz="half" idx="2"/>
          </p:nvPr>
        </p:nvPicPr>
        <p:blipFill rotWithShape="1">
          <a:blip r:embed="rId2"/>
          <a:srcRect b="16304"/>
          <a:stretch/>
        </p:blipFill>
        <p:spPr bwMode="auto">
          <a:xfrm>
            <a:off x="6925766" y="1487837"/>
            <a:ext cx="4428033" cy="46891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905435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995533-4A08-B04C-9A4A-40A77825B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Lucida Calligraphy" panose="03010101010101010101" pitchFamily="66" charset="77"/>
              </a:rPr>
              <a:t>SILHOUETTE, un patronyme  devenu mot commun…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E8BE560-625A-1A48-BD01-9B9DF33142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4"/>
            <a:ext cx="6275521" cy="4885142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fr-FR" dirty="0"/>
              <a:t>Pour financer la guerre, il supprime pensions et exemptions de la taille, réduit les dépenses de la maison du roi, soumet les terres des nobles à une subvention territoriale (20 % du revenu en nature), émet un emprunt de 72 millions de livres sur la Ferme Générale. </a:t>
            </a:r>
          </a:p>
          <a:p>
            <a:pPr algn="just"/>
            <a:r>
              <a:rPr lang="fr-FR" dirty="0"/>
              <a:t>Il prélève notamment sur les riches et les privilégiés (les nobles et le clergé étaient exemptés de taxes sous l’Ancien Régime) une « </a:t>
            </a:r>
            <a:r>
              <a:rPr lang="fr-FR" i="1" dirty="0"/>
              <a:t>subvention générale</a:t>
            </a:r>
            <a:r>
              <a:rPr lang="fr-FR" dirty="0"/>
              <a:t> », à partir des signes extérieurs de richesse, ce qui suscite de très violentes protestations. </a:t>
            </a:r>
          </a:p>
          <a:p>
            <a:pPr algn="just"/>
            <a:r>
              <a:rPr lang="fr-FR" dirty="0"/>
              <a:t>Devenu très vite impopulaire, il est disgracié en novembre 1759, après avoir suspendu les paiements de l’Etat, soit neuf mois seulement après avoir été nommé ministre des finances. </a:t>
            </a:r>
          </a:p>
          <a:p>
            <a:pPr algn="just"/>
            <a:endParaRPr lang="fr-FR" dirty="0"/>
          </a:p>
        </p:txBody>
      </p:sp>
      <p:pic>
        <p:nvPicPr>
          <p:cNvPr id="5" name="Espace réservé du contenu 4" descr="silhouette5">
            <a:extLst>
              <a:ext uri="{FF2B5EF4-FFF2-40B4-BE49-F238E27FC236}">
                <a16:creationId xmlns:a16="http://schemas.microsoft.com/office/drawing/2014/main" id="{5A6DABF1-8162-5C47-AA4F-F5F10F481FF8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825625"/>
            <a:ext cx="4038600" cy="4351337"/>
          </a:xfrm>
          <a:prstGeom prst="rect">
            <a:avLst/>
          </a:prstGeom>
          <a:noFill/>
          <a:ln w="76200">
            <a:solidFill>
              <a:srgbClr val="008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9163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74E95348-53B1-3541-9123-DA5180221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477000" cy="1325563"/>
          </a:xfrm>
        </p:spPr>
        <p:txBody>
          <a:bodyPr/>
          <a:lstStyle/>
          <a:p>
            <a:r>
              <a:rPr lang="fr-FR" b="1" dirty="0">
                <a:solidFill>
                  <a:schemeClr val="accent2">
                    <a:lumMod val="50000"/>
                  </a:schemeClr>
                </a:solidFill>
                <a:latin typeface="Lucida Calligraphy" panose="03010101010101010101" pitchFamily="66" charset="77"/>
              </a:rPr>
              <a:t>Suger, l’abbé par qui tout a commencé…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FD41FEE-C498-5141-9A43-2EF1E2BC14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477001" cy="4351338"/>
          </a:xfrm>
        </p:spPr>
        <p:txBody>
          <a:bodyPr/>
          <a:lstStyle/>
          <a:p>
            <a:pPr algn="just"/>
            <a:r>
              <a:rPr lang="fr-FR" dirty="0"/>
              <a:t>Né en 1081, il devient oblat à l’abbaye de Saint-Denis. Il y suit des études aux côtés du futur roi Louis VI.</a:t>
            </a:r>
          </a:p>
          <a:p>
            <a:pPr algn="just"/>
            <a:r>
              <a:rPr lang="fr-FR" dirty="0"/>
              <a:t>Il participe à la gestion de l’abbaye à partir de 1106 et se voit confier des missions diplomatiques avec Rome.</a:t>
            </a:r>
          </a:p>
          <a:p>
            <a:pPr algn="just"/>
            <a:r>
              <a:rPr lang="fr-FR" dirty="0"/>
              <a:t>Elu abbé de Saint-Denis en 1121, il le restera pendant 29 ans pendant lesquels il accroît ses prérogatives et ses domaines.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D9694702-4CE6-EE41-8D48-E6D3BBC8B529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248" y="501804"/>
            <a:ext cx="3501483" cy="5675159"/>
          </a:xfrm>
          <a:prstGeom prst="rect">
            <a:avLst/>
          </a:prstGeom>
          <a:noFill/>
          <a:ln w="76200">
            <a:solidFill>
              <a:srgbClr val="3D6247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437416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FACE61-9D45-564E-AD15-65BF28779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Lucida Calligraphy" panose="03010101010101010101" pitchFamily="66" charset="77"/>
              </a:rPr>
              <a:t>Louise Antoinette FARGEON, comtesse DE BUSSY</a:t>
            </a:r>
            <a:endParaRPr lang="fr-FR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391006-D359-0D4E-A3DB-8F150CFC81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690688"/>
            <a:ext cx="6415007" cy="4486275"/>
          </a:xfrm>
        </p:spPr>
        <p:txBody>
          <a:bodyPr>
            <a:normAutofit lnSpcReduction="10000"/>
          </a:bodyPr>
          <a:lstStyle/>
          <a:p>
            <a:pPr algn="just"/>
            <a:r>
              <a:rPr lang="fr-FR" dirty="0"/>
              <a:t>Louise Antoinette FARGEON, née en 1726 est la fille d’un conseiller depuis 1718, sous Louis XV, auprès de la Cour des Comptes de Montpellier.</a:t>
            </a:r>
          </a:p>
          <a:p>
            <a:pPr algn="just"/>
            <a:r>
              <a:rPr lang="fr-FR" dirty="0"/>
              <a:t>Elle se marie en 1745 avec Louis François Marc Antoine DE BUSSY, écuyer, seigneur de </a:t>
            </a:r>
            <a:r>
              <a:rPr lang="fr-FR" dirty="0" err="1"/>
              <a:t>Bizay</a:t>
            </a:r>
            <a:r>
              <a:rPr lang="fr-FR" dirty="0"/>
              <a:t>. Ils ont deux enfants Marguerite Louise, élevée aux Demoiselles de Saint-Cyr et François Louis, par qui tout arriva.</a:t>
            </a:r>
          </a:p>
          <a:p>
            <a:pPr algn="just"/>
            <a:r>
              <a:rPr lang="fr-FR" dirty="0"/>
              <a:t>En effet, son fils, chevalier, seigneur de </a:t>
            </a:r>
            <a:r>
              <a:rPr lang="fr-FR" dirty="0" err="1"/>
              <a:t>Bizay</a:t>
            </a:r>
            <a:r>
              <a:rPr lang="fr-FR" dirty="0"/>
              <a:t> à </a:t>
            </a:r>
            <a:r>
              <a:rPr lang="fr-FR" dirty="0" err="1"/>
              <a:t>Epieds</a:t>
            </a:r>
            <a:r>
              <a:rPr lang="fr-FR" dirty="0"/>
              <a:t> dans le Maine-et-Loire, est un contre-révolutionnaire décidé.</a:t>
            </a:r>
          </a:p>
        </p:txBody>
      </p:sp>
      <p:pic>
        <p:nvPicPr>
          <p:cNvPr id="5" name="Espace réservé du contenu 4" descr="PORTRAIT COMTESSE DE BUSSY 1">
            <a:extLst>
              <a:ext uri="{FF2B5EF4-FFF2-40B4-BE49-F238E27FC236}">
                <a16:creationId xmlns:a16="http://schemas.microsoft.com/office/drawing/2014/main" id="{085FED76-F15B-2743-B34D-361D062B0D35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671" y="1690688"/>
            <a:ext cx="3983064" cy="4486275"/>
          </a:xfrm>
          <a:prstGeom prst="rect">
            <a:avLst/>
          </a:prstGeom>
          <a:noFill/>
          <a:ln w="76200">
            <a:solidFill>
              <a:srgbClr val="BD9449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0146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9C6259-4E59-C84D-8377-07BC5DDE5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Lucida Calligraphy" panose="03010101010101010101" pitchFamily="66" charset="77"/>
              </a:rPr>
              <a:t>François Louis DE BUSSY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92F7EA8-146F-B74D-9382-A53DE39EAB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531604" cy="4590673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fr-FR" dirty="0"/>
              <a:t>François Louis DE BUSSY prêtait à fonds perdus de nombreuses sommes d’argent à des émigrés.</a:t>
            </a:r>
          </a:p>
          <a:p>
            <a:pPr algn="just"/>
            <a:r>
              <a:rPr lang="fr-FR" dirty="0"/>
              <a:t>Le 10 juillet 1793, est créée à Angers la Commission Militaire de l’Armée de l’Ouest, notamment par TURREAU, le meneur des colonnes infernales.</a:t>
            </a:r>
          </a:p>
          <a:p>
            <a:pPr algn="just"/>
            <a:r>
              <a:rPr lang="fr-FR" dirty="0"/>
              <a:t>Elle condamne le 24 mars 1794 « </a:t>
            </a:r>
            <a:r>
              <a:rPr lang="fr-FR" i="1" dirty="0"/>
              <a:t>François-Louis BUSSY, noble, natif d’</a:t>
            </a:r>
            <a:r>
              <a:rPr lang="fr-FR" i="1" dirty="0" err="1"/>
              <a:t>Epieds</a:t>
            </a:r>
            <a:r>
              <a:rPr lang="fr-FR" i="1" dirty="0"/>
              <a:t>, décoré de la croix de l’ordre de Saint-Louis</a:t>
            </a:r>
            <a:r>
              <a:rPr lang="fr-FR" dirty="0"/>
              <a:t> ». Ce dernier est convaincu d’intelligence avec les Chouans de Vendée.</a:t>
            </a:r>
          </a:p>
          <a:p>
            <a:pPr algn="just"/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E0053DD-E279-0A43-ADF1-991E4867140D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43241" y="2014780"/>
            <a:ext cx="4410559" cy="4162183"/>
          </a:xfrm>
          <a:prstGeom prst="rect">
            <a:avLst/>
          </a:prstGeom>
          <a:effectLst>
            <a:outerShdw dir="5460000" sx="112000" sy="112000" algn="ctr" rotWithShape="0">
              <a:schemeClr val="accent4">
                <a:lumMod val="50000"/>
                <a:alpha val="43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5602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10584C-EB8D-0C4B-B54D-C9E1E13E3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Lucida Calligraphy" panose="03010101010101010101" pitchFamily="66" charset="77"/>
              </a:rPr>
              <a:t>François Louis DE BUSSY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E23970-8284-784A-AC71-B1F4A70842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41342"/>
            <a:ext cx="5888064" cy="4735621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fr-FR" dirty="0"/>
              <a:t>Pendant la Terreur, Carrières-sur-Seine était administrée par le comité de salut public et le comité révolutionnaire chargé d’appliquer la « </a:t>
            </a:r>
            <a:r>
              <a:rPr lang="fr-FR" i="1" dirty="0"/>
              <a:t>loi des suspects </a:t>
            </a:r>
            <a:r>
              <a:rPr lang="fr-FR" dirty="0"/>
              <a:t>». </a:t>
            </a:r>
          </a:p>
          <a:p>
            <a:pPr algn="just"/>
            <a:r>
              <a:rPr lang="fr-FR" dirty="0"/>
              <a:t>La municipalité de Carrières reçoit l’ordre de perquisitionner la maison de la Comtesse DE BUSSY mais ne trouve aucun papier « </a:t>
            </a:r>
            <a:r>
              <a:rPr lang="fr-FR" i="1" dirty="0"/>
              <a:t>contraire aux lois de la République</a:t>
            </a:r>
            <a:r>
              <a:rPr lang="fr-FR" dirty="0"/>
              <a:t> ».</a:t>
            </a:r>
          </a:p>
          <a:p>
            <a:pPr algn="just"/>
            <a:r>
              <a:rPr lang="fr-FR" dirty="0"/>
              <a:t>Malgré tout, convaincue d’intelligence avec l’ennemi, elle sera arrêtée à Chartres le 25 avril 1794, condamnée par FOUQUIER TINVILLE le 28 avril et exécutée le 29.</a:t>
            </a:r>
          </a:p>
          <a:p>
            <a:pPr algn="just"/>
            <a:r>
              <a:rPr lang="fr-FR" dirty="0"/>
              <a:t>Ses biens seront restitués en 1796 à ses héritiers qui les vendront en 1803 à Vincent SARAZIN, cultivateur et ancien gardien de la maison et à sa femme Geneviève SUZANNE.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1E69C7F-51F0-794C-845F-58EBA4F730E5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295" y="1441342"/>
            <a:ext cx="3918508" cy="4735621"/>
          </a:xfrm>
          <a:prstGeom prst="rect">
            <a:avLst/>
          </a:prstGeom>
          <a:noFill/>
          <a:ln w="76200">
            <a:solidFill>
              <a:srgbClr val="BD9449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39567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25F1BE-4195-7A43-85E5-0D9B55E9A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320883" cy="1325563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accent2">
                    <a:lumMod val="50000"/>
                  </a:schemeClr>
                </a:solidFill>
                <a:latin typeface="Lucida Calligraphy" panose="03010101010101010101" pitchFamily="66" charset="77"/>
              </a:rPr>
              <a:t>Suger, l’abbé par qui tout a commencé…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1BD814A-1556-414E-8F24-E7DBFF87EF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9531" y="1825625"/>
            <a:ext cx="5980771" cy="4519419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fr-FR" dirty="0"/>
              <a:t>Empreint d’une certaine idée de l’Etat, il élabore la théorie de la pyramide vassalique, couronnée par le roi, « </a:t>
            </a:r>
            <a:r>
              <a:rPr lang="fr-FR" i="1" dirty="0" err="1"/>
              <a:t>primus</a:t>
            </a:r>
            <a:r>
              <a:rPr lang="fr-FR" i="1" dirty="0"/>
              <a:t> inter pares</a:t>
            </a:r>
            <a:r>
              <a:rPr lang="fr-FR" dirty="0"/>
              <a:t> », dans le souci d’asseoir l’autorité du roi de France, toujours en lutte face aux seigneurs du royaume.</a:t>
            </a:r>
          </a:p>
          <a:p>
            <a:pPr marL="0" indent="0" algn="just">
              <a:buNone/>
            </a:pPr>
            <a:endParaRPr lang="fr-FR" dirty="0"/>
          </a:p>
          <a:p>
            <a:pPr algn="just"/>
            <a:r>
              <a:rPr lang="fr-FR" dirty="0"/>
              <a:t>En 1147, lors de la deuxième croisade, il devient régent du royaume. A son retour, Louis VII lui décerne le titre de « </a:t>
            </a:r>
            <a:r>
              <a:rPr lang="fr-FR" i="1" dirty="0"/>
              <a:t>Père de la Patrie</a:t>
            </a:r>
            <a:r>
              <a:rPr lang="fr-FR" dirty="0"/>
              <a:t> ».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A9EF75D-91FC-AD48-8E5D-157C5233A1C4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083" y="1825625"/>
            <a:ext cx="4249637" cy="4351338"/>
          </a:xfrm>
          <a:prstGeom prst="rect">
            <a:avLst/>
          </a:prstGeom>
          <a:noFill/>
          <a:ln w="76200">
            <a:solidFill>
              <a:srgbClr val="C08137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5687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E58D6E-F720-1442-AF31-97593D400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33" y="376276"/>
            <a:ext cx="6477000" cy="1325563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accent2">
                    <a:lumMod val="50000"/>
                  </a:schemeClr>
                </a:solidFill>
                <a:latin typeface="Lucida Calligraphy" panose="03010101010101010101" pitchFamily="66" charset="77"/>
              </a:rPr>
              <a:t>Suger fonde Carrières-Saint-Denis le 15 juillet 1137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7097715-6D74-994F-9A78-151DA1412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0933" y="2288763"/>
            <a:ext cx="6276277" cy="3888200"/>
          </a:xfrm>
        </p:spPr>
        <p:txBody>
          <a:bodyPr>
            <a:normAutofit/>
          </a:bodyPr>
          <a:lstStyle/>
          <a:p>
            <a:pPr algn="just"/>
            <a:r>
              <a:rPr lang="fr-FR" dirty="0"/>
              <a:t>« </a:t>
            </a:r>
            <a:r>
              <a:rPr lang="fr-FR" i="1" dirty="0"/>
              <a:t>Quant à la « villa » appelée Carrières, entièrement construite par nous, nous la donnons, quitte de tous droits au Trésor ». </a:t>
            </a:r>
          </a:p>
        </p:txBody>
      </p:sp>
      <p:pic>
        <p:nvPicPr>
          <p:cNvPr id="5" name="Picture 14" descr="CHARTE ABBE SUGER">
            <a:extLst>
              <a:ext uri="{FF2B5EF4-FFF2-40B4-BE49-F238E27FC236}">
                <a16:creationId xmlns:a16="http://schemas.microsoft.com/office/drawing/2014/main" id="{C35525FD-2542-C14E-AD39-651A222099EB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7933" y="457201"/>
            <a:ext cx="4560848" cy="5719762"/>
          </a:xfrm>
          <a:prstGeom prst="rect">
            <a:avLst/>
          </a:prstGeom>
          <a:noFill/>
          <a:ln w="76200">
            <a:solidFill>
              <a:srgbClr val="4E6128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6335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3EB34B-4D81-BC49-9040-DE85461665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3200399"/>
            <a:ext cx="5975195" cy="2976563"/>
          </a:xfrm>
        </p:spPr>
        <p:txBody>
          <a:bodyPr/>
          <a:lstStyle/>
          <a:p>
            <a:pPr algn="just"/>
            <a:r>
              <a:rPr lang="fr-FR" dirty="0"/>
              <a:t>1) La pierre de Carrières afin d’alimenter la construction de la façade occidentale de la basilique de Saint-Denis selon l’architecte Viollet-le-Duc.</a:t>
            </a:r>
          </a:p>
          <a:p>
            <a:pPr algn="just"/>
            <a:r>
              <a:rPr lang="fr-FR" dirty="0"/>
              <a:t>La basilique sera le précurseur de l’art gothique en France et en Europe.</a:t>
            </a:r>
          </a:p>
          <a:p>
            <a:endParaRPr lang="fr-FR" dirty="0"/>
          </a:p>
        </p:txBody>
      </p:sp>
      <p:pic>
        <p:nvPicPr>
          <p:cNvPr id="5" name="Espace réservé du contenu 4" descr="220px-SaintDenisInterior">
            <a:extLst>
              <a:ext uri="{FF2B5EF4-FFF2-40B4-BE49-F238E27FC236}">
                <a16:creationId xmlns:a16="http://schemas.microsoft.com/office/drawing/2014/main" id="{F0E608F9-980A-4446-B994-0623204CF794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932" y="446049"/>
            <a:ext cx="4449336" cy="5865541"/>
          </a:xfrm>
          <a:prstGeom prst="rect">
            <a:avLst/>
          </a:prstGeom>
          <a:noFill/>
          <a:ln w="76200">
            <a:solidFill>
              <a:srgbClr val="6E441B"/>
            </a:solidFill>
            <a:miter lim="800000"/>
            <a:headEnd/>
            <a:tailEnd/>
          </a:ln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441E02B7-BDF5-034B-8579-4B8512169C9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6309732" cy="24115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accent2">
                    <a:lumMod val="50000"/>
                  </a:schemeClr>
                </a:solidFill>
                <a:latin typeface="Lucida Calligraphy" panose="03010101010101010101" pitchFamily="66" charset="77"/>
              </a:rPr>
              <a:t>Les 3 raisons de la fondation de Carrières-Saint-Denis par Suger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777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4B3908-6A38-2844-84A4-B3E6EE96FD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7049" y="2951898"/>
            <a:ext cx="5216912" cy="3315087"/>
          </a:xfrm>
        </p:spPr>
        <p:txBody>
          <a:bodyPr/>
          <a:lstStyle/>
          <a:p>
            <a:pPr algn="just"/>
            <a:r>
              <a:rPr lang="fr-FR" dirty="0"/>
              <a:t>2) L’alimentation de la table de l’abbaye ouverte aux hôtes de passage, riches et pauvres.</a:t>
            </a:r>
          </a:p>
          <a:p>
            <a:pPr algn="just"/>
            <a:r>
              <a:rPr lang="fr-FR" dirty="0"/>
              <a:t>Notamment en vin (peu titré à l’époque), en fruits et légumes, en céréales, en poissons…</a:t>
            </a:r>
          </a:p>
        </p:txBody>
      </p:sp>
      <p:pic>
        <p:nvPicPr>
          <p:cNvPr id="6" name="P 1">
            <a:extLst>
              <a:ext uri="{FF2B5EF4-FFF2-40B4-BE49-F238E27FC236}">
                <a16:creationId xmlns:a16="http://schemas.microsoft.com/office/drawing/2014/main" id="{FDE5257F-937D-D642-BC47-2B4A0F7E897C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347" y="646771"/>
            <a:ext cx="5118409" cy="5530192"/>
          </a:xfrm>
          <a:prstGeom prst="rect">
            <a:avLst/>
          </a:prstGeom>
          <a:noFill/>
          <a:ln w="76200">
            <a:solidFill>
              <a:srgbClr val="39352C"/>
            </a:solidFill>
            <a:miter lim="800000"/>
            <a:headEnd/>
            <a:tailEnd/>
          </a:ln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2A10D884-A5B5-D24C-B372-3E8C8045C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688" y="1025912"/>
            <a:ext cx="5863683" cy="1367303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accent2">
                    <a:lumMod val="50000"/>
                  </a:schemeClr>
                </a:solidFill>
                <a:latin typeface="Lucida Calligraphy" panose="03010101010101010101" pitchFamily="66" charset="77"/>
              </a:rPr>
              <a:t>Les 3 raisons de la fondation de Carrières-Saint-Denis par Suger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7477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1E5F66-F5DE-6E42-87A0-865658102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2686"/>
            <a:ext cx="5181600" cy="1325563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accent2">
                    <a:lumMod val="50000"/>
                  </a:schemeClr>
                </a:solidFill>
                <a:latin typeface="Lucida Calligraphy" panose="03010101010101010101" pitchFamily="66" charset="77"/>
              </a:rPr>
              <a:t>Les 3 raisons de la fondation de Carrières-Saint-Denis par Suger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4D7014-ED0B-5B41-A1D2-813EC88E7A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840385"/>
            <a:ext cx="5181600" cy="3538112"/>
          </a:xfrm>
        </p:spPr>
        <p:txBody>
          <a:bodyPr>
            <a:normAutofit lnSpcReduction="10000"/>
          </a:bodyPr>
          <a:lstStyle/>
          <a:p>
            <a:pPr algn="just"/>
            <a:r>
              <a:rPr lang="fr-FR" dirty="0"/>
              <a:t>3) Le paiement des dettes de </a:t>
            </a:r>
            <a:r>
              <a:rPr lang="fr-FR" dirty="0" err="1"/>
              <a:t>Berneval</a:t>
            </a:r>
            <a:r>
              <a:rPr lang="fr-FR" dirty="0"/>
              <a:t>-en-Caux. Cette commune de Normandie était trop pauvre pour payer l’entretien de sa propre église.</a:t>
            </a:r>
          </a:p>
          <a:p>
            <a:pPr algn="just"/>
            <a:r>
              <a:rPr lang="fr-FR" dirty="0"/>
              <a:t>Etienne, le trésorier délégué à Carrières par Suger, sera le premier d’une longue lignée tout au long des siècles.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7463B2C-B332-AE4C-B250-B42DDCC8B407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683" y="2036686"/>
            <a:ext cx="5307980" cy="4140277"/>
          </a:xfrm>
          <a:prstGeom prst="rect">
            <a:avLst/>
          </a:prstGeom>
          <a:noFill/>
          <a:ln w="76200">
            <a:solidFill>
              <a:srgbClr val="BD9449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34468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956B4D-38B6-C544-83C3-D0C9893FE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10812"/>
            <a:ext cx="6778083" cy="1325563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C00000"/>
                </a:solidFill>
                <a:latin typeface="Lucida Calligraphy" panose="03010101010101010101" pitchFamily="66" charset="77"/>
              </a:rPr>
              <a:t>Guillaume BATESTE, donateur du terrain de l’église St Jean-Baptiste.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1B5D59A-D00E-BE4A-BDF9-17AF437551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274849"/>
            <a:ext cx="6532757" cy="3902114"/>
          </a:xfrm>
        </p:spPr>
        <p:txBody>
          <a:bodyPr>
            <a:normAutofit/>
          </a:bodyPr>
          <a:lstStyle/>
          <a:p>
            <a:pPr algn="just"/>
            <a:r>
              <a:rPr lang="fr-FR" dirty="0"/>
              <a:t>Il appartient à une longue lignée de seigneurs de Franconville dont la dîme est reversée aux abbés de Saint-Denis.</a:t>
            </a:r>
          </a:p>
          <a:p>
            <a:pPr algn="just"/>
            <a:r>
              <a:rPr lang="fr-FR" dirty="0"/>
              <a:t>Son épouse, Marguerite GAUTIER, est la fille d’un dignitaire de l’abbaye, « </a:t>
            </a:r>
            <a:r>
              <a:rPr lang="fr-FR" i="1" dirty="0"/>
              <a:t>Maréchal féodal</a:t>
            </a:r>
            <a:r>
              <a:rPr lang="fr-FR" dirty="0"/>
              <a:t> » de Saint-Denis.</a:t>
            </a:r>
          </a:p>
          <a:p>
            <a:pPr algn="just"/>
            <a:r>
              <a:rPr lang="fr-FR" dirty="0"/>
              <a:t>Tous deux sont de riches propriétaires à Chatou et fréquentent la cour de Philippe Auguste.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AC4426F-AEFF-C141-B8A2-DE949DE138C4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870774" y="624468"/>
            <a:ext cx="3782249" cy="55524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3840969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2920</TotalTime>
  <Words>1694</Words>
  <Application>Microsoft Macintosh PowerPoint</Application>
  <PresentationFormat>Grand écran</PresentationFormat>
  <Paragraphs>114</Paragraphs>
  <Slides>32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Lucida Calligraphy</vt:lpstr>
      <vt:lpstr>Thème Office</vt:lpstr>
      <vt:lpstr>www.histoire-carrieres-sur-seine.fr  06 08 81 11 13  elsaunier@yahoo.fr</vt:lpstr>
      <vt:lpstr>Les personnalités historiques  de Carrières-Saint-Denis </vt:lpstr>
      <vt:lpstr>Suger, l’abbé par qui tout a commencé…</vt:lpstr>
      <vt:lpstr>Suger, l’abbé par qui tout a commencé…</vt:lpstr>
      <vt:lpstr>Suger fonde Carrières-Saint-Denis le 15 juillet 1137</vt:lpstr>
      <vt:lpstr>Présentation PowerPoint</vt:lpstr>
      <vt:lpstr>Les 3 raisons de la fondation de Carrières-Saint-Denis par Suger</vt:lpstr>
      <vt:lpstr>Les 3 raisons de la fondation de Carrières-Saint-Denis par Suger</vt:lpstr>
      <vt:lpstr>Guillaume BATESTE, donateur du terrain de l’église St Jean-Baptiste.</vt:lpstr>
      <vt:lpstr>Guillaume BATESTE et Marguerite GAUTIER</vt:lpstr>
      <vt:lpstr>Thomas TURQUAN, écuyer</vt:lpstr>
      <vt:lpstr>Thomas TURQUAN, écuyer</vt:lpstr>
      <vt:lpstr>Le couple Thomas SUZANNE et Barbe RUFFIN</vt:lpstr>
      <vt:lpstr>Simon LE TELLIER, médecin ordinaire  du roi Louis XIII</vt:lpstr>
      <vt:lpstr>La prairie de Simon LE TELLIER</vt:lpstr>
      <vt:lpstr>Le beau et bon domaine  de Simon LE TELLIER</vt:lpstr>
      <vt:lpstr>Nicolas LEGOUST, buvetier du Palais</vt:lpstr>
      <vt:lpstr>Nicolas LEGOUST, un généreux donateur</vt:lpstr>
      <vt:lpstr>Antoine SCHMID et Nicolas Florent MATIS, arpenteurs géographes</vt:lpstr>
      <vt:lpstr>Antoine SCHMID, arpenteur du roi</vt:lpstr>
      <vt:lpstr>Antoine SCHMID et le procès-verbal du plan d’intendance de 1784</vt:lpstr>
      <vt:lpstr>La famille MATIS</vt:lpstr>
      <vt:lpstr>Nicolas Florent MATIS, maire de Carrières (1734-1803)</vt:lpstr>
      <vt:lpstr>Claude François Marie DE BELLOY, chevalier lieutenant du roi</vt:lpstr>
      <vt:lpstr>La famille DE BELLOY</vt:lpstr>
      <vt:lpstr>Arnaud DE SILHOUETTE, écuyer secrétaire du roi honoraire</vt:lpstr>
      <vt:lpstr>La famille DE SILHOUETTE</vt:lpstr>
      <vt:lpstr>Etienne DE SILHOUETTE</vt:lpstr>
      <vt:lpstr>SILHOUETTE, un patronyme  devenu mot commun…</vt:lpstr>
      <vt:lpstr>Louise Antoinette FARGEON, comtesse DE BUSSY</vt:lpstr>
      <vt:lpstr>François Louis DE BUSSY</vt:lpstr>
      <vt:lpstr>François Louis DE BUSSY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100</cp:revision>
  <dcterms:created xsi:type="dcterms:W3CDTF">2023-09-19T15:10:37Z</dcterms:created>
  <dcterms:modified xsi:type="dcterms:W3CDTF">2023-09-25T17:48:24Z</dcterms:modified>
</cp:coreProperties>
</file>